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4" r:id="rId3"/>
    <p:sldId id="285" r:id="rId4"/>
    <p:sldId id="282" r:id="rId5"/>
    <p:sldId id="286" r:id="rId6"/>
    <p:sldId id="293" r:id="rId7"/>
    <p:sldId id="261" r:id="rId8"/>
    <p:sldId id="280" r:id="rId9"/>
    <p:sldId id="288" r:id="rId10"/>
    <p:sldId id="281" r:id="rId11"/>
    <p:sldId id="287" r:id="rId12"/>
    <p:sldId id="266" r:id="rId13"/>
    <p:sldId id="298" r:id="rId14"/>
    <p:sldId id="301" r:id="rId15"/>
    <p:sldId id="292" r:id="rId16"/>
    <p:sldId id="269" r:id="rId17"/>
    <p:sldId id="305" r:id="rId18"/>
    <p:sldId id="304" r:id="rId19"/>
    <p:sldId id="306" r:id="rId20"/>
    <p:sldId id="307" r:id="rId21"/>
    <p:sldId id="308" r:id="rId22"/>
    <p:sldId id="309" r:id="rId23"/>
    <p:sldId id="270" r:id="rId24"/>
    <p:sldId id="299" r:id="rId25"/>
    <p:sldId id="302" r:id="rId26"/>
    <p:sldId id="296" r:id="rId27"/>
    <p:sldId id="297" r:id="rId28"/>
    <p:sldId id="272" r:id="rId29"/>
    <p:sldId id="275" r:id="rId30"/>
    <p:sldId id="276" r:id="rId31"/>
    <p:sldId id="277" r:id="rId32"/>
    <p:sldId id="273" r:id="rId33"/>
    <p:sldId id="274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2409A"/>
    <a:srgbClr val="3B3838"/>
    <a:srgbClr val="00B050"/>
    <a:srgbClr val="4472C4"/>
    <a:srgbClr val="FFD966"/>
    <a:srgbClr val="FFC000"/>
    <a:srgbClr val="FFFFFF"/>
    <a:srgbClr val="FF0000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36" autoAdjust="0"/>
    <p:restoredTop sz="0" autoAdjust="0"/>
  </p:normalViewPr>
  <p:slideViewPr>
    <p:cSldViewPr snapToGrid="0">
      <p:cViewPr varScale="1">
        <p:scale>
          <a:sx n="82" d="100"/>
          <a:sy n="82" d="100"/>
        </p:scale>
        <p:origin x="72" y="25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AAC86-EB44-48AB-8995-AFB06C84265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09411-71A4-4584-A5BF-5079EF289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54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793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02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196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742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934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120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Next, I will analyze the spectral coefficient.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a 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LoRa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symbol p, we denote its 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dechirped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signal as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 [𝑛]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with Fast Fourier transform, we convert the signal to the frequency domain as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[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Since the FFT bin size remains the same, we normalize the spectral coefficient to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[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practical scenarios, the symbol boundary is not always aligned with the window boundary, which leads to frequency offset.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set the frequency offset of the symbol as ∆f.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Because the signal amplitude fluctuates in real-world transmission, we quantify amplitude Ap as Ap[n] to easily denote amplitude of each sampling point.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55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77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77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37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595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71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557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452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38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909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997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Next, I will analyze the spectral coefficient.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a 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LoRa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symbol p, we denote its 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dechirped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signal as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 [𝑛]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with Fast Fourier transform, we convert the signal to the frequency domain as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[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Since the FFT bin size remains the same, we normalize the spectral coefficient to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[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practical scenarios, the symbol boundary is not always aligned with the window boundary, which leads to frequency offset.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set the frequency offset of the symbol as ∆f.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Because the signal amplitude fluctuates in real-world transmission, we quantify amplitude Ap as Ap[n] to easily denote amplitude of each sampling point.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424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Next, I will analyze the spectral coefficient.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a 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LoRa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symbol p, we denote its 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dechirped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signal as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 [𝑛]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with Fast Fourier transform, we convert the signal to the frequency domain as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[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Since the FFT bin size remains the same, we normalize the spectral coefficient to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[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practical scenarios, the symbol boundary is not always aligned with the window boundary, which leads to frequency offset.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set the frequency offset of the symbol as ∆f.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Because the signal amplitude fluctuates in real-world transmission, we quantify amplitude Ap as Ap[n] to easily denote amplitude of each sampling point.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781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54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5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36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615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366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57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2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38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36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52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80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019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9411-71A4-4584-A5BF-5079EF289DE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63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FC30B-7928-44E7-A0D7-885C88B8F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76B2CE-11AF-402B-A758-0C4D0F87B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78DA8-4E61-4BDF-A0EA-DE3935D0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0A1F-1728-4285-BFD8-A876E417C12E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F3E7B-FBE6-42D1-B47B-86922C38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9EEB77-2CCA-4C96-8F75-C55D466C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25F86-DE29-47CB-8E73-E0E5006A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09F089-3620-460C-AED9-BE378CEAE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780ECA-A266-4F4E-A266-5B16CC4C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DD8C-DA5F-4168-B737-C05E15317AF7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5C843A-0DE0-4EBE-9A0F-31B30C00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43D1C0-6DE6-4E1E-AE5A-42AAF502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68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09EC60-B431-4CA1-A40D-1CDDA111F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7C76B5-DE96-46A9-8F67-FD4420F74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D83B33-5974-48C6-91B8-14A0965D5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C51BB-52A7-45C2-9F62-790EBB801E5E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AEAD23-1804-4774-B72A-F167BED4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77096-1430-4C40-BD3C-9C222A0E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64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E36B8-AC55-4F61-BC5C-C2B4E402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47833-026B-477D-AE7A-1AB4088D6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D3040-9891-4743-8D25-3FAA61D7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A877-97D7-4D76-9067-A666B4059145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68993C-0D97-43AC-BD15-3A69D9F9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433E6C-4477-486C-BDA0-89DDE1B24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006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B4A47-05D5-4D23-87D9-11B44FD4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62FA1A-5644-472C-AC32-82E399382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0B5AA8-B1DF-4222-BD32-520624CEA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2CA2-ACE1-4F74-A4C0-10E0740DCAAD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24375-C494-490A-A19A-73D3FE19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68655D-0836-460F-AD74-1ADDA837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88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D1601-3332-4C90-9A5B-8DA8A322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926C9B-D455-40B6-BF15-998D71A8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036CA5-3C31-4FF8-88B1-0CA54A008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806491-27D0-4860-87C1-FE9C26321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8D21-F761-4040-BCD8-7BDCD9E8F07A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A9DAB-E578-4304-96F5-19C0EA4A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EF6BF7-E7D4-4014-9270-37AB176D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3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902C9-D994-466C-814D-7193DC31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0BFAE7-D194-43AB-B1EC-77212726A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DB196E-BBED-4E34-8BF7-0015A4A8C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091225-7BC8-4BAF-9523-BC2AA21DA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EDC1E8-EFE9-4982-AB8A-617117EF2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EA3E06-A4FC-4CF6-83F6-141E4F50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115D-C494-4A8A-9C3E-593BBEA12ED1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AA5685-B18D-4658-B9B0-0DAFE143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E5C2EA-4C5A-4775-BD17-40A5ABBE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1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B819B-9B64-4778-9027-39B3ACED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3C8406-A6C3-482E-A93A-5D60FE0FE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B0EC-7504-4864-A1A2-723AB544365F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A19739-159E-443C-899B-A37D5677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0AD905-E894-4C4F-9A8D-67E94B75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2F8E05-C84E-4CFE-8C5F-254D4D9FC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2A42-10CD-484A-80C9-8083E980B68C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9E1294-B6E4-4B1A-A69D-38503CAD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C4D58F-AB15-40C4-874D-3D988242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99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BA1B0-4D1F-49C6-8563-D711F55A0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44006-2F32-4793-B6EE-2076B47E3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2FAAB0-B38B-40E3-BF1C-E02FA8BD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712E35-D77E-49BA-913B-45AA3593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1D38-F54A-4624-B41C-731A3251DBF2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37271E-ACF2-4E8A-B6E8-E49FA6FB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256803-462F-47CE-831F-495FCA72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39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431F7-C104-4A59-BEAB-69AED3DA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61A6BA-2D2F-4858-8018-37BBDD2E9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9A6A68-4E6A-4B55-97BA-7B60AD1EF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1B0788-8923-4CF2-AE35-9B53ACFD2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3D1F-CF18-4A2F-94F4-EA66F9AF3F5E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3157D3-D2FB-4F71-B7C3-C791AB53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A0A6D9-EC53-4A0B-9879-B7F16AA2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65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848EBA-1FC8-4435-9FD5-DFC9C89A6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8B0578-3340-4266-BFB5-08F31640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B7C159-38CE-4FE5-8884-E16E68E78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68E0-B80E-4BD9-A5BE-108E0EE5BB8F}" type="datetime1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A5CB8-32B4-43D6-8F75-E5694A1EA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3E8541-4198-41FB-8E95-134F6901F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19742-A4F9-44F0-B7A8-FEE78B7B8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nhu@se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F59DA14-144C-4207-95A2-482F81E48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068" y="4010599"/>
            <a:ext cx="9144000" cy="2424067"/>
          </a:xfrm>
        </p:spPr>
        <p:txBody>
          <a:bodyPr>
            <a:noAutofit/>
          </a:bodyPr>
          <a:lstStyle/>
          <a:p>
            <a:r>
              <a:rPr lang="en-US" altLang="ko-K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zh-CN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ko-K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 H</a:t>
            </a:r>
            <a:r>
              <a:rPr lang="en-US" altLang="zh-CN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Zhimeng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Yin, Shuai Wang, Shuai Wang,</a:t>
            </a: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Zhuqing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Xu, and Tian He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hlinkClick r:id="rId3"/>
              </a:rPr>
              <a:t>binhu@seu.edu.cn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Southeast University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98E1F2A1-448E-40D3-8D15-B4FC3A73134D}"/>
              </a:ext>
            </a:extLst>
          </p:cNvPr>
          <p:cNvSpPr txBox="1">
            <a:spLocks/>
          </p:cNvSpPr>
          <p:nvPr/>
        </p:nvSpPr>
        <p:spPr>
          <a:xfrm>
            <a:off x="0" y="1381173"/>
            <a:ext cx="12192000" cy="1562847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4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SCLoRa</a:t>
            </a:r>
            <a:r>
              <a:rPr lang="en-US" altLang="zh-CN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: Leveraging Multi-Dimensionality in Decoding Collided </a:t>
            </a:r>
            <a:r>
              <a:rPr lang="en-US" altLang="zh-CN" sz="4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LoRa</a:t>
            </a:r>
            <a:r>
              <a:rPr lang="en-US" altLang="zh-CN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Transmissions</a:t>
            </a:r>
            <a:endParaRPr lang="zh-CN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B3E85C-8EEE-48E8-A672-0C7987B1DF3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9" y="43660"/>
            <a:ext cx="1183062" cy="118306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EEB5038-1420-49B8-91EC-EEF63BCB4E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315978"/>
            <a:ext cx="1113468" cy="6574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8E0965-3A77-4528-B4F9-B3063897C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998" y="1566"/>
            <a:ext cx="1524000" cy="97809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93A63A-3054-48FF-ABA9-13D90EDC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1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0C17F9E-BF67-4981-9E0A-17391B70E65A}"/>
              </a:ext>
            </a:extLst>
          </p:cNvPr>
          <p:cNvSpPr/>
          <p:nvPr/>
        </p:nvSpPr>
        <p:spPr>
          <a:xfrm>
            <a:off x="212731" y="2971311"/>
            <a:ext cx="119792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4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How to combine multi-dimensional features</a:t>
            </a:r>
          </a:p>
          <a:p>
            <a:pPr lvl="0" algn="ctr"/>
            <a:r>
              <a:rPr lang="en-US" altLang="zh-CN" sz="44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to separate collided packets</a:t>
            </a:r>
            <a:r>
              <a:rPr lang="zh-CN" alt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？</a:t>
            </a:r>
            <a:endParaRPr lang="en-US" altLang="zh-CN" sz="44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2A66EC-C8CD-4477-8B78-548C5C15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98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Design Overview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3DD5950F-D646-4AD6-9307-8B0EDD71BBBD}"/>
              </a:ext>
            </a:extLst>
          </p:cNvPr>
          <p:cNvSpPr/>
          <p:nvPr/>
        </p:nvSpPr>
        <p:spPr>
          <a:xfrm rot="5400000">
            <a:off x="6311526" y="5950358"/>
            <a:ext cx="332926" cy="4790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5BFC2E-7DEE-45B4-BC2F-6D1995CF4682}"/>
              </a:ext>
            </a:extLst>
          </p:cNvPr>
          <p:cNvSpPr txBox="1"/>
          <p:nvPr/>
        </p:nvSpPr>
        <p:spPr>
          <a:xfrm>
            <a:off x="4707291" y="993011"/>
            <a:ext cx="365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Collided Transmissions 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8B0BAA4-EF48-499C-8AAF-EAD4F625CA71}"/>
              </a:ext>
            </a:extLst>
          </p:cNvPr>
          <p:cNvSpPr txBox="1"/>
          <p:nvPr/>
        </p:nvSpPr>
        <p:spPr>
          <a:xfrm>
            <a:off x="2886607" y="3482258"/>
            <a:ext cx="3087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1. Spectral Coefficient</a:t>
            </a:r>
          </a:p>
          <a:p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2. Cumulative Spectral coefficient</a:t>
            </a:r>
          </a:p>
          <a:p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3. Peaks Evaluation</a:t>
            </a:r>
          </a:p>
          <a:p>
            <a:pPr marL="457200" indent="-457200">
              <a:buAutoNum type="arabicPeriod"/>
            </a:pPr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3" name="矩形: 圆顶角 32">
            <a:extLst>
              <a:ext uri="{FF2B5EF4-FFF2-40B4-BE49-F238E27FC236}">
                <a16:creationId xmlns:a16="http://schemas.microsoft.com/office/drawing/2014/main" id="{79665FDB-0A59-448D-A623-ACA0E7DDA592}"/>
              </a:ext>
            </a:extLst>
          </p:cNvPr>
          <p:cNvSpPr/>
          <p:nvPr/>
        </p:nvSpPr>
        <p:spPr>
          <a:xfrm>
            <a:off x="2879223" y="2627503"/>
            <a:ext cx="2971560" cy="735856"/>
          </a:xfrm>
          <a:prstGeom prst="round2SameRect">
            <a:avLst/>
          </a:prstGeom>
          <a:solidFill>
            <a:srgbClr val="0240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Symbol Classification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矩形: 圆顶角 33">
            <a:extLst>
              <a:ext uri="{FF2B5EF4-FFF2-40B4-BE49-F238E27FC236}">
                <a16:creationId xmlns:a16="http://schemas.microsoft.com/office/drawing/2014/main" id="{B5B92607-EBD9-406C-89B6-89CFD0A6EFD9}"/>
              </a:ext>
            </a:extLst>
          </p:cNvPr>
          <p:cNvSpPr/>
          <p:nvPr/>
        </p:nvSpPr>
        <p:spPr>
          <a:xfrm rot="10800000">
            <a:off x="2894940" y="3431669"/>
            <a:ext cx="2940125" cy="1687626"/>
          </a:xfrm>
          <a:prstGeom prst="round2SameRect">
            <a:avLst/>
          </a:prstGeom>
          <a:noFill/>
          <a:ln w="50800">
            <a:solidFill>
              <a:srgbClr val="0240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C5BFC2E-7DEE-45B4-BC2F-6D1995CF4682}"/>
              </a:ext>
            </a:extLst>
          </p:cNvPr>
          <p:cNvSpPr txBox="1"/>
          <p:nvPr/>
        </p:nvSpPr>
        <p:spPr>
          <a:xfrm>
            <a:off x="4473753" y="6226513"/>
            <a:ext cx="4008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Separated Transmissions 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73905" y="1985441"/>
            <a:ext cx="3603910" cy="35547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66761" y="2182958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Core Design</a:t>
            </a:r>
            <a:endParaRPr lang="zh-CN" altLang="en-US" sz="2400" b="1" dirty="0"/>
          </a:p>
        </p:txBody>
      </p:sp>
      <p:sp>
        <p:nvSpPr>
          <p:cNvPr id="36" name="矩形 35"/>
          <p:cNvSpPr/>
          <p:nvPr/>
        </p:nvSpPr>
        <p:spPr>
          <a:xfrm>
            <a:off x="6788071" y="1985441"/>
            <a:ext cx="3603910" cy="35547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2">
            <a:extLst>
              <a:ext uri="{FF2B5EF4-FFF2-40B4-BE49-F238E27FC236}">
                <a16:creationId xmlns:a16="http://schemas.microsoft.com/office/drawing/2014/main" id="{3DD5950F-D646-4AD6-9307-8B0EDD71BBBD}"/>
              </a:ext>
            </a:extLst>
          </p:cNvPr>
          <p:cNvSpPr/>
          <p:nvPr/>
        </p:nvSpPr>
        <p:spPr>
          <a:xfrm rot="5400000">
            <a:off x="6226164" y="1398280"/>
            <a:ext cx="402596" cy="4790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373528" y="2131032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Enhanced Design</a:t>
            </a:r>
            <a:endParaRPr lang="zh-CN" altLang="en-US" sz="2400" b="1" dirty="0"/>
          </a:p>
        </p:txBody>
      </p:sp>
      <p:sp>
        <p:nvSpPr>
          <p:cNvPr id="39" name="矩形: 圆顶角 32">
            <a:extLst>
              <a:ext uri="{FF2B5EF4-FFF2-40B4-BE49-F238E27FC236}">
                <a16:creationId xmlns:a16="http://schemas.microsoft.com/office/drawing/2014/main" id="{79665FDB-0A59-448D-A623-ACA0E7DDA592}"/>
              </a:ext>
            </a:extLst>
          </p:cNvPr>
          <p:cNvSpPr/>
          <p:nvPr/>
        </p:nvSpPr>
        <p:spPr>
          <a:xfrm>
            <a:off x="7104246" y="2862209"/>
            <a:ext cx="2971560" cy="735856"/>
          </a:xfrm>
          <a:prstGeom prst="round2SameRect">
            <a:avLst/>
          </a:prstGeom>
          <a:solidFill>
            <a:srgbClr val="0240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Spectrum Leakage Elimination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矩形: 圆顶角 32">
            <a:extLst>
              <a:ext uri="{FF2B5EF4-FFF2-40B4-BE49-F238E27FC236}">
                <a16:creationId xmlns:a16="http://schemas.microsoft.com/office/drawing/2014/main" id="{79665FDB-0A59-448D-A623-ACA0E7DDA592}"/>
              </a:ext>
            </a:extLst>
          </p:cNvPr>
          <p:cNvSpPr/>
          <p:nvPr/>
        </p:nvSpPr>
        <p:spPr>
          <a:xfrm>
            <a:off x="7104246" y="4141912"/>
            <a:ext cx="2971560" cy="735856"/>
          </a:xfrm>
          <a:prstGeom prst="round2SameRect">
            <a:avLst/>
          </a:prstGeom>
          <a:solidFill>
            <a:srgbClr val="0240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Preamble Detection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5263F4-DBF0-4688-8D84-26F7628B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88A7BF-7E2B-448A-B0CC-3C19A49E3AB1}"/>
              </a:ext>
            </a:extLst>
          </p:cNvPr>
          <p:cNvSpPr/>
          <p:nvPr/>
        </p:nvSpPr>
        <p:spPr>
          <a:xfrm>
            <a:off x="2166667" y="1857349"/>
            <a:ext cx="8622647" cy="41660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7EF80F-2BF4-4DA7-AC70-61005FB46F0A}"/>
              </a:ext>
            </a:extLst>
          </p:cNvPr>
          <p:cNvSpPr txBox="1"/>
          <p:nvPr/>
        </p:nvSpPr>
        <p:spPr>
          <a:xfrm>
            <a:off x="5973791" y="5475893"/>
            <a:ext cx="114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SCLoRa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0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Introduction of Spectral Coefficient 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8957" y="1364811"/>
            <a:ext cx="10769599" cy="1099102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Definition: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spectral coefficient is also called the Fourier series coefficient, which is a measure of the magnitude of each harmonic component in the signal. 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649B16A-6D3A-429F-BD41-6C39C71A9A4A}"/>
                  </a:ext>
                </a:extLst>
              </p:cNvPr>
              <p:cNvSpPr/>
              <p:nvPr/>
            </p:nvSpPr>
            <p:spPr>
              <a:xfrm>
                <a:off x="1044400" y="3515514"/>
                <a:ext cx="5139356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den>
                                </m:f>
                              </m:sub>
                              <m:sup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＜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−1−</m:t>
                                </m:r>
                                <m:f>
                                  <m:f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den>
                                </m:f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＞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649B16A-6D3A-429F-BD41-6C39C71A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00" y="3515514"/>
                <a:ext cx="5139356" cy="1757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5AA03743-B53B-48D5-BDC0-198DA866EB0D}"/>
              </a:ext>
            </a:extLst>
          </p:cNvPr>
          <p:cNvSpPr/>
          <p:nvPr/>
        </p:nvSpPr>
        <p:spPr>
          <a:xfrm>
            <a:off x="6988488" y="3935204"/>
            <a:ext cx="4756728" cy="949855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spectral coefficient combines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4E1343-D9D0-4A29-B89B-2363A4FC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98056BE-D270-47A9-8A34-79A17A204C55}"/>
              </a:ext>
            </a:extLst>
          </p:cNvPr>
          <p:cNvSpPr/>
          <p:nvPr/>
        </p:nvSpPr>
        <p:spPr>
          <a:xfrm>
            <a:off x="3578085" y="3846443"/>
            <a:ext cx="447261" cy="352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9958B94-8AB8-4BBE-ADE0-E676D08FDA7B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289852" y="3349487"/>
            <a:ext cx="353733" cy="5486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6CCE17A-EF2D-43FA-A4CD-E9F0B8D202A9}"/>
              </a:ext>
            </a:extLst>
          </p:cNvPr>
          <p:cNvSpPr txBox="1"/>
          <p:nvPr/>
        </p:nvSpPr>
        <p:spPr>
          <a:xfrm>
            <a:off x="2364220" y="2920346"/>
            <a:ext cx="1491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D6D51DB-B585-499A-940A-89FCA216BB17}"/>
              </a:ext>
            </a:extLst>
          </p:cNvPr>
          <p:cNvSpPr/>
          <p:nvPr/>
        </p:nvSpPr>
        <p:spPr>
          <a:xfrm>
            <a:off x="4098233" y="4708588"/>
            <a:ext cx="493645" cy="4398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70E6D2B-7423-4833-AEB9-B4ECE22BAC3A}"/>
              </a:ext>
            </a:extLst>
          </p:cNvPr>
          <p:cNvCxnSpPr>
            <a:cxnSpLocks/>
          </p:cNvCxnSpPr>
          <p:nvPr/>
        </p:nvCxnSpPr>
        <p:spPr>
          <a:xfrm>
            <a:off x="4402015" y="5122924"/>
            <a:ext cx="379725" cy="423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EA8CFC3-F116-401E-8689-99B2B67A0F30}"/>
              </a:ext>
            </a:extLst>
          </p:cNvPr>
          <p:cNvSpPr txBox="1"/>
          <p:nvPr/>
        </p:nvSpPr>
        <p:spPr>
          <a:xfrm>
            <a:off x="4746536" y="5550958"/>
            <a:ext cx="97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51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/>
      <p:bldP spid="19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Introduction of Spectral Coefficient 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6E54FA-3B62-4E88-8E8A-5F2A1A1CC18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09" y="3329870"/>
            <a:ext cx="4568562" cy="2500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393E4F-46F9-4370-B9F7-CC45E7E3048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59" y="3173859"/>
            <a:ext cx="4784821" cy="241929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609770" y="1777957"/>
            <a:ext cx="9147974" cy="868152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spectral coefﬁcients are stable within a 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transmission and are different across distinct 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transmitters.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526228-3FE8-4CB6-AE61-D90E8B69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13</a:t>
            </a:fld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6356CC9-3D03-411C-9A87-B5C11976051B}"/>
              </a:ext>
            </a:extLst>
          </p:cNvPr>
          <p:cNvCxnSpPr>
            <a:cxnSpLocks/>
          </p:cNvCxnSpPr>
          <p:nvPr/>
        </p:nvCxnSpPr>
        <p:spPr>
          <a:xfrm>
            <a:off x="7663070" y="3547294"/>
            <a:ext cx="6361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FD8E0AF-E98E-4FF9-A849-6AB457BF08D8}"/>
              </a:ext>
            </a:extLst>
          </p:cNvPr>
          <p:cNvSpPr txBox="1"/>
          <p:nvPr/>
        </p:nvSpPr>
        <p:spPr>
          <a:xfrm>
            <a:off x="7255565" y="3019544"/>
            <a:ext cx="382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same spectral coefficient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CE1A80A-7948-4FDE-8297-E558B165991F}"/>
              </a:ext>
            </a:extLst>
          </p:cNvPr>
          <p:cNvCxnSpPr>
            <a:cxnSpLocks/>
          </p:cNvCxnSpPr>
          <p:nvPr/>
        </p:nvCxnSpPr>
        <p:spPr>
          <a:xfrm>
            <a:off x="9882809" y="3547294"/>
            <a:ext cx="6361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D2FDE3B-E48C-41E3-AF72-7511F485F198}"/>
              </a:ext>
            </a:extLst>
          </p:cNvPr>
          <p:cNvCxnSpPr/>
          <p:nvPr/>
        </p:nvCxnSpPr>
        <p:spPr>
          <a:xfrm>
            <a:off x="7971183" y="3547294"/>
            <a:ext cx="0" cy="158129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FBC797-63A9-42BB-B1A8-DFC1FA6E15DE}"/>
              </a:ext>
            </a:extLst>
          </p:cNvPr>
          <p:cNvCxnSpPr/>
          <p:nvPr/>
        </p:nvCxnSpPr>
        <p:spPr>
          <a:xfrm>
            <a:off x="10190922" y="3547294"/>
            <a:ext cx="0" cy="158129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48338E-23C1-4BDD-95F4-8825C8F3CF1E}"/>
              </a:ext>
            </a:extLst>
          </p:cNvPr>
          <p:cNvCxnSpPr>
            <a:cxnSpLocks/>
          </p:cNvCxnSpPr>
          <p:nvPr/>
        </p:nvCxnSpPr>
        <p:spPr>
          <a:xfrm flipV="1">
            <a:off x="7981122" y="3429000"/>
            <a:ext cx="861250" cy="8814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4C0B1D9-D473-4CC2-9B48-7BF3386A4929}"/>
              </a:ext>
            </a:extLst>
          </p:cNvPr>
          <p:cNvCxnSpPr>
            <a:cxnSpLocks/>
          </p:cNvCxnSpPr>
          <p:nvPr/>
        </p:nvCxnSpPr>
        <p:spPr>
          <a:xfrm flipH="1" flipV="1">
            <a:off x="9252343" y="3428148"/>
            <a:ext cx="917925" cy="8529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6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41792BA-37E5-4AEA-BE70-061A7A651D77}"/>
              </a:ext>
            </a:extLst>
          </p:cNvPr>
          <p:cNvSpPr/>
          <p:nvPr/>
        </p:nvSpPr>
        <p:spPr>
          <a:xfrm>
            <a:off x="840509" y="2847217"/>
            <a:ext cx="1068647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the spectral coefficient be directly used to separate collided transmissions in practice?</a:t>
            </a:r>
            <a:endParaRPr lang="zh-CN" altLang="en-US" sz="4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113A70-68C4-4F54-B96E-0AB7817F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84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32" y="83361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bg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Spectral coefficient in reality</a:t>
            </a:r>
            <a:endParaRPr lang="zh-CN" altLang="en-US" sz="4000" b="1" dirty="0">
              <a:solidFill>
                <a:schemeClr val="bg1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7F2227E-CEBC-40E1-9BFA-12F79EF2E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8" y="1822450"/>
            <a:ext cx="4417314" cy="32131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B0451C5-69AB-4679-91CC-C0651B76AB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2" y="2044053"/>
            <a:ext cx="6105229" cy="322413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653689" y="5521226"/>
            <a:ext cx="7328511" cy="868152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transmissions are affected by the channel fading, the spectral coefficient is volatile.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0E173E-77CA-4D3B-9809-E93C9844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9138D6A-ABDD-4651-9CE1-8B9820C100D0}"/>
              </a:ext>
            </a:extLst>
          </p:cNvPr>
          <p:cNvSpPr/>
          <p:nvPr/>
        </p:nvSpPr>
        <p:spPr>
          <a:xfrm>
            <a:off x="2564296" y="2113627"/>
            <a:ext cx="735495" cy="5153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6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89D3C14-38A5-4E6E-A882-D62CEECF31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8" y="1557501"/>
            <a:ext cx="7389897" cy="3563706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CEC49B06-F9A2-40DD-A0D9-B236EF2F2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01" y="137141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cs typeface="Calibri" panose="020F0502020204030204" pitchFamily="34" charset="0"/>
              </a:rPr>
              <a:t>Cumulative spectral coefficient</a:t>
            </a:r>
            <a:endParaRPr lang="zh-CN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B79C6A8-A969-41EB-9883-DCBFE21FD62D}"/>
                  </a:ext>
                </a:extLst>
              </p:cNvPr>
              <p:cNvSpPr txBox="1"/>
              <p:nvPr/>
            </p:nvSpPr>
            <p:spPr>
              <a:xfrm>
                <a:off x="945082" y="5667431"/>
                <a:ext cx="6428748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𝐶𝑆𝐶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zh-CN" altLang="en-US" sz="2400" dirty="0"/>
                  <a:t>＜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B79C6A8-A969-41EB-9883-DCBFE21FD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82" y="5667431"/>
                <a:ext cx="6428748" cy="402226"/>
              </a:xfrm>
              <a:prstGeom prst="rect">
                <a:avLst/>
              </a:prstGeom>
              <a:blipFill>
                <a:blip r:embed="rId6"/>
                <a:stretch>
                  <a:fillRect l="-1611" t="-21212" b="-39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8046981" y="2839654"/>
            <a:ext cx="4022473" cy="1178691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Cumulative spectral coefficient increases reliability and differentiability.</a:t>
            </a:r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B03D77-B848-4E81-BA16-5855151A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F717177-DFCD-40A5-8330-69ABA3F61529}"/>
              </a:ext>
            </a:extLst>
          </p:cNvPr>
          <p:cNvSpPr/>
          <p:nvPr/>
        </p:nvSpPr>
        <p:spPr>
          <a:xfrm>
            <a:off x="576263" y="3508513"/>
            <a:ext cx="1809128" cy="352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4521C18-72DD-4489-8204-25328D26B190}"/>
              </a:ext>
            </a:extLst>
          </p:cNvPr>
          <p:cNvSpPr/>
          <p:nvPr/>
        </p:nvSpPr>
        <p:spPr>
          <a:xfrm>
            <a:off x="3839965" y="3404251"/>
            <a:ext cx="1050087" cy="6140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195B522-4796-4890-89EA-A7379EECCBA0}"/>
              </a:ext>
            </a:extLst>
          </p:cNvPr>
          <p:cNvSpPr/>
          <p:nvPr/>
        </p:nvSpPr>
        <p:spPr>
          <a:xfrm>
            <a:off x="6323744" y="3332043"/>
            <a:ext cx="1220055" cy="772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21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97392925-A708-45C3-AFFC-49AE6FB84633}"/>
              </a:ext>
            </a:extLst>
          </p:cNvPr>
          <p:cNvSpPr/>
          <p:nvPr/>
        </p:nvSpPr>
        <p:spPr>
          <a:xfrm>
            <a:off x="3070231" y="1182401"/>
            <a:ext cx="8167888" cy="6085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F9E476-C88D-4D50-BD61-DC0F0FB8001C}"/>
              </a:ext>
            </a:extLst>
          </p:cNvPr>
          <p:cNvCxnSpPr>
            <a:cxnSpLocks/>
          </p:cNvCxnSpPr>
          <p:nvPr/>
        </p:nvCxnSpPr>
        <p:spPr>
          <a:xfrm flipH="1">
            <a:off x="7162666" y="3139394"/>
            <a:ext cx="1296150" cy="13338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8137644A-B121-4420-A135-BD6D902E063E}"/>
              </a:ext>
            </a:extLst>
          </p:cNvPr>
          <p:cNvSpPr/>
          <p:nvPr/>
        </p:nvSpPr>
        <p:spPr>
          <a:xfrm>
            <a:off x="5579442" y="3079790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52B470-46A5-48CD-BCC6-215FB544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080AFEC-0990-4F37-90A6-AED1975B184A}"/>
              </a:ext>
            </a:extLst>
          </p:cNvPr>
          <p:cNvSpPr/>
          <p:nvPr/>
        </p:nvSpPr>
        <p:spPr>
          <a:xfrm>
            <a:off x="5786097" y="1696120"/>
            <a:ext cx="2156792" cy="1838739"/>
          </a:xfrm>
          <a:prstGeom prst="rect">
            <a:avLst/>
          </a:prstGeom>
          <a:solidFill>
            <a:srgbClr val="FF0000">
              <a:alpha val="1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1CE60BE-3EBF-4DF9-B941-B68EE475E13A}"/>
              </a:ext>
            </a:extLst>
          </p:cNvPr>
          <p:cNvCxnSpPr>
            <a:cxnSpLocks/>
          </p:cNvCxnSpPr>
          <p:nvPr/>
        </p:nvCxnSpPr>
        <p:spPr>
          <a:xfrm flipV="1">
            <a:off x="5761249" y="1696120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9C88146-76D6-40C1-AD5A-45F1E83F0A26}"/>
              </a:ext>
            </a:extLst>
          </p:cNvPr>
          <p:cNvCxnSpPr/>
          <p:nvPr/>
        </p:nvCxnSpPr>
        <p:spPr>
          <a:xfrm flipV="1">
            <a:off x="6839645" y="2615489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8723063-6712-4D38-A1EC-F8C008014CC4}"/>
              </a:ext>
            </a:extLst>
          </p:cNvPr>
          <p:cNvCxnSpPr/>
          <p:nvPr/>
        </p:nvCxnSpPr>
        <p:spPr>
          <a:xfrm flipV="1">
            <a:off x="4658005" y="1696120"/>
            <a:ext cx="1480931" cy="12423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5540B4C-30FC-455E-8FF2-AF3BE1FC6219}"/>
              </a:ext>
            </a:extLst>
          </p:cNvPr>
          <p:cNvCxnSpPr/>
          <p:nvPr/>
        </p:nvCxnSpPr>
        <p:spPr>
          <a:xfrm flipV="1">
            <a:off x="6133966" y="2938512"/>
            <a:ext cx="680831" cy="59634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F2D74E9-0939-4A63-A22A-95698D1FBA79}"/>
              </a:ext>
            </a:extLst>
          </p:cNvPr>
          <p:cNvCxnSpPr/>
          <p:nvPr/>
        </p:nvCxnSpPr>
        <p:spPr>
          <a:xfrm flipH="1">
            <a:off x="5776158" y="2401799"/>
            <a:ext cx="9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0011051-5727-4CFC-8F19-7BA8BBA0ED85}"/>
              </a:ext>
            </a:extLst>
          </p:cNvPr>
          <p:cNvCxnSpPr/>
          <p:nvPr/>
        </p:nvCxnSpPr>
        <p:spPr>
          <a:xfrm flipV="1">
            <a:off x="6839645" y="1696120"/>
            <a:ext cx="655983" cy="566531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271CA9E-1FA5-46B1-898C-B0DBE889CFE5}"/>
              </a:ext>
            </a:extLst>
          </p:cNvPr>
          <p:cNvCxnSpPr/>
          <p:nvPr/>
        </p:nvCxnSpPr>
        <p:spPr>
          <a:xfrm flipV="1">
            <a:off x="7495628" y="2262651"/>
            <a:ext cx="1500809" cy="1272208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5FBE2D7-DE97-4EEB-AB41-5E19AB122961}"/>
              </a:ext>
            </a:extLst>
          </p:cNvPr>
          <p:cNvCxnSpPr/>
          <p:nvPr/>
        </p:nvCxnSpPr>
        <p:spPr>
          <a:xfrm>
            <a:off x="5843250" y="5850694"/>
            <a:ext cx="279289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451E615-6C49-4EB9-BB9D-7CDC98E38F10}"/>
              </a:ext>
            </a:extLst>
          </p:cNvPr>
          <p:cNvCxnSpPr>
            <a:cxnSpLocks/>
          </p:cNvCxnSpPr>
          <p:nvPr/>
        </p:nvCxnSpPr>
        <p:spPr>
          <a:xfrm flipV="1">
            <a:off x="5843250" y="3859556"/>
            <a:ext cx="0" cy="19911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56CED4E-84FD-493E-8693-53D2C92972E7}"/>
              </a:ext>
            </a:extLst>
          </p:cNvPr>
          <p:cNvCxnSpPr>
            <a:cxnSpLocks/>
          </p:cNvCxnSpPr>
          <p:nvPr/>
        </p:nvCxnSpPr>
        <p:spPr>
          <a:xfrm flipH="1" flipV="1">
            <a:off x="7199942" y="4471640"/>
            <a:ext cx="1" cy="1379055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9005F92-FAB1-48EF-B9D0-A3AAE6EF8661}"/>
              </a:ext>
            </a:extLst>
          </p:cNvPr>
          <p:cNvCxnSpPr>
            <a:cxnSpLocks/>
          </p:cNvCxnSpPr>
          <p:nvPr/>
        </p:nvCxnSpPr>
        <p:spPr>
          <a:xfrm>
            <a:off x="5843250" y="4471640"/>
            <a:ext cx="2525498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F7528554-CF51-4860-A83E-0B640695BC99}"/>
              </a:ext>
            </a:extLst>
          </p:cNvPr>
          <p:cNvSpPr/>
          <p:nvPr/>
        </p:nvSpPr>
        <p:spPr>
          <a:xfrm>
            <a:off x="5516223" y="5870218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标题 3">
            <a:extLst>
              <a:ext uri="{FF2B5EF4-FFF2-40B4-BE49-F238E27FC236}">
                <a16:creationId xmlns:a16="http://schemas.microsoft.com/office/drawing/2014/main" id="{903AD0AB-DEA2-4532-A130-98712D2490F4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连接符 19">
            <a:extLst>
              <a:ext uri="{FF2B5EF4-FFF2-40B4-BE49-F238E27FC236}">
                <a16:creationId xmlns:a16="http://schemas.microsoft.com/office/drawing/2014/main" id="{E931C761-AAAF-447C-BE2A-1ADE368FFB20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20">
            <a:extLst>
              <a:ext uri="{FF2B5EF4-FFF2-40B4-BE49-F238E27FC236}">
                <a16:creationId xmlns:a16="http://schemas.microsoft.com/office/drawing/2014/main" id="{590B774A-B1C9-4798-A415-C1440BF5CA2A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30">
            <a:extLst>
              <a:ext uri="{FF2B5EF4-FFF2-40B4-BE49-F238E27FC236}">
                <a16:creationId xmlns:a16="http://schemas.microsoft.com/office/drawing/2014/main" id="{135E0AF5-AEBF-4F96-9AC7-672C81CF7240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19">
            <a:extLst>
              <a:ext uri="{FF2B5EF4-FFF2-40B4-BE49-F238E27FC236}">
                <a16:creationId xmlns:a16="http://schemas.microsoft.com/office/drawing/2014/main" id="{9AEBB6A5-5944-4B6D-B653-D8DE4B4D6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32" y="93996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cs typeface="Calibri" panose="020F0502020204030204" pitchFamily="34" charset="0"/>
              </a:rPr>
              <a:t>Cumulative spectral coefficient</a:t>
            </a:r>
            <a:endParaRPr lang="zh-CN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CE109-F187-4F85-B3B2-11E3FA3E4447}"/>
              </a:ext>
            </a:extLst>
          </p:cNvPr>
          <p:cNvSpPr txBox="1"/>
          <p:nvPr/>
        </p:nvSpPr>
        <p:spPr>
          <a:xfrm>
            <a:off x="606680" y="3301356"/>
            <a:ext cx="3616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Initial position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87270CA-0606-4FC5-9BCF-BAAF72CF50AA}"/>
              </a:ext>
            </a:extLst>
          </p:cNvPr>
          <p:cNvSpPr txBox="1"/>
          <p:nvPr/>
        </p:nvSpPr>
        <p:spPr>
          <a:xfrm rot="16200000">
            <a:off x="4926568" y="4666589"/>
            <a:ext cx="113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|FFT|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286747-13E7-4C3A-93C0-93ECF5A2B33F}"/>
              </a:ext>
            </a:extLst>
          </p:cNvPr>
          <p:cNvSpPr txBox="1"/>
          <p:nvPr/>
        </p:nvSpPr>
        <p:spPr>
          <a:xfrm>
            <a:off x="5989921" y="5890877"/>
            <a:ext cx="249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Frequency offset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09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97392925-A708-45C3-AFFC-49AE6FB84633}"/>
              </a:ext>
            </a:extLst>
          </p:cNvPr>
          <p:cNvSpPr/>
          <p:nvPr/>
        </p:nvSpPr>
        <p:spPr>
          <a:xfrm>
            <a:off x="3070231" y="1182401"/>
            <a:ext cx="8167888" cy="6085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F9E476-C88D-4D50-BD61-DC0F0FB8001C}"/>
              </a:ext>
            </a:extLst>
          </p:cNvPr>
          <p:cNvCxnSpPr>
            <a:cxnSpLocks/>
          </p:cNvCxnSpPr>
          <p:nvPr/>
        </p:nvCxnSpPr>
        <p:spPr>
          <a:xfrm flipH="1">
            <a:off x="7162666" y="3139394"/>
            <a:ext cx="1296150" cy="13338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8137644A-B121-4420-A135-BD6D902E063E}"/>
              </a:ext>
            </a:extLst>
          </p:cNvPr>
          <p:cNvSpPr/>
          <p:nvPr/>
        </p:nvSpPr>
        <p:spPr>
          <a:xfrm>
            <a:off x="5761249" y="3041903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52B470-46A5-48CD-BCC6-215FB544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080AFEC-0990-4F37-90A6-AED1975B184A}"/>
              </a:ext>
            </a:extLst>
          </p:cNvPr>
          <p:cNvSpPr/>
          <p:nvPr/>
        </p:nvSpPr>
        <p:spPr>
          <a:xfrm>
            <a:off x="5786097" y="1696120"/>
            <a:ext cx="2156792" cy="1838739"/>
          </a:xfrm>
          <a:prstGeom prst="rect">
            <a:avLst/>
          </a:prstGeom>
          <a:solidFill>
            <a:srgbClr val="FF0000">
              <a:alpha val="1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1CE60BE-3EBF-4DF9-B941-B68EE475E13A}"/>
              </a:ext>
            </a:extLst>
          </p:cNvPr>
          <p:cNvCxnSpPr>
            <a:cxnSpLocks/>
          </p:cNvCxnSpPr>
          <p:nvPr/>
        </p:nvCxnSpPr>
        <p:spPr>
          <a:xfrm flipV="1">
            <a:off x="5761249" y="1696120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9C88146-76D6-40C1-AD5A-45F1E83F0A26}"/>
              </a:ext>
            </a:extLst>
          </p:cNvPr>
          <p:cNvCxnSpPr/>
          <p:nvPr/>
        </p:nvCxnSpPr>
        <p:spPr>
          <a:xfrm flipV="1">
            <a:off x="6839645" y="2615489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8723063-6712-4D38-A1EC-F8C008014CC4}"/>
              </a:ext>
            </a:extLst>
          </p:cNvPr>
          <p:cNvCxnSpPr/>
          <p:nvPr/>
        </p:nvCxnSpPr>
        <p:spPr>
          <a:xfrm flipV="1">
            <a:off x="4658005" y="1696120"/>
            <a:ext cx="1480931" cy="12423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5540B4C-30FC-455E-8FF2-AF3BE1FC6219}"/>
              </a:ext>
            </a:extLst>
          </p:cNvPr>
          <p:cNvCxnSpPr/>
          <p:nvPr/>
        </p:nvCxnSpPr>
        <p:spPr>
          <a:xfrm flipV="1">
            <a:off x="6133966" y="2938512"/>
            <a:ext cx="680831" cy="59634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F2D74E9-0939-4A63-A22A-95698D1FBA79}"/>
              </a:ext>
            </a:extLst>
          </p:cNvPr>
          <p:cNvCxnSpPr/>
          <p:nvPr/>
        </p:nvCxnSpPr>
        <p:spPr>
          <a:xfrm flipH="1">
            <a:off x="5776158" y="2401799"/>
            <a:ext cx="9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0011051-5727-4CFC-8F19-7BA8BBA0ED85}"/>
              </a:ext>
            </a:extLst>
          </p:cNvPr>
          <p:cNvCxnSpPr/>
          <p:nvPr/>
        </p:nvCxnSpPr>
        <p:spPr>
          <a:xfrm flipV="1">
            <a:off x="6839645" y="1696120"/>
            <a:ext cx="655983" cy="566531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271CA9E-1FA5-46B1-898C-B0DBE889CFE5}"/>
              </a:ext>
            </a:extLst>
          </p:cNvPr>
          <p:cNvCxnSpPr/>
          <p:nvPr/>
        </p:nvCxnSpPr>
        <p:spPr>
          <a:xfrm flipV="1">
            <a:off x="7495628" y="2262651"/>
            <a:ext cx="1500809" cy="1272208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5FBE2D7-DE97-4EEB-AB41-5E19AB122961}"/>
              </a:ext>
            </a:extLst>
          </p:cNvPr>
          <p:cNvCxnSpPr/>
          <p:nvPr/>
        </p:nvCxnSpPr>
        <p:spPr>
          <a:xfrm>
            <a:off x="5843250" y="5850694"/>
            <a:ext cx="279289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451E615-6C49-4EB9-BB9D-7CDC98E38F10}"/>
              </a:ext>
            </a:extLst>
          </p:cNvPr>
          <p:cNvCxnSpPr>
            <a:cxnSpLocks/>
          </p:cNvCxnSpPr>
          <p:nvPr/>
        </p:nvCxnSpPr>
        <p:spPr>
          <a:xfrm flipV="1">
            <a:off x="5843250" y="3859556"/>
            <a:ext cx="0" cy="19911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56CED4E-84FD-493E-8693-53D2C92972E7}"/>
              </a:ext>
            </a:extLst>
          </p:cNvPr>
          <p:cNvCxnSpPr>
            <a:cxnSpLocks/>
          </p:cNvCxnSpPr>
          <p:nvPr/>
        </p:nvCxnSpPr>
        <p:spPr>
          <a:xfrm flipH="1" flipV="1">
            <a:off x="7199942" y="4471640"/>
            <a:ext cx="1" cy="1379055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9005F92-FAB1-48EF-B9D0-A3AAE6EF8661}"/>
              </a:ext>
            </a:extLst>
          </p:cNvPr>
          <p:cNvCxnSpPr>
            <a:cxnSpLocks/>
          </p:cNvCxnSpPr>
          <p:nvPr/>
        </p:nvCxnSpPr>
        <p:spPr>
          <a:xfrm>
            <a:off x="5843250" y="4471640"/>
            <a:ext cx="2525498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F7528554-CF51-4860-A83E-0B640695BC99}"/>
              </a:ext>
            </a:extLst>
          </p:cNvPr>
          <p:cNvSpPr/>
          <p:nvPr/>
        </p:nvSpPr>
        <p:spPr>
          <a:xfrm>
            <a:off x="5516223" y="5870218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标题 3">
            <a:extLst>
              <a:ext uri="{FF2B5EF4-FFF2-40B4-BE49-F238E27FC236}">
                <a16:creationId xmlns:a16="http://schemas.microsoft.com/office/drawing/2014/main" id="{903AD0AB-DEA2-4532-A130-98712D2490F4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连接符 19">
            <a:extLst>
              <a:ext uri="{FF2B5EF4-FFF2-40B4-BE49-F238E27FC236}">
                <a16:creationId xmlns:a16="http://schemas.microsoft.com/office/drawing/2014/main" id="{E931C761-AAAF-447C-BE2A-1ADE368FFB20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20">
            <a:extLst>
              <a:ext uri="{FF2B5EF4-FFF2-40B4-BE49-F238E27FC236}">
                <a16:creationId xmlns:a16="http://schemas.microsoft.com/office/drawing/2014/main" id="{590B774A-B1C9-4798-A415-C1440BF5CA2A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30">
            <a:extLst>
              <a:ext uri="{FF2B5EF4-FFF2-40B4-BE49-F238E27FC236}">
                <a16:creationId xmlns:a16="http://schemas.microsoft.com/office/drawing/2014/main" id="{135E0AF5-AEBF-4F96-9AC7-672C81CF7240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19">
            <a:extLst>
              <a:ext uri="{FF2B5EF4-FFF2-40B4-BE49-F238E27FC236}">
                <a16:creationId xmlns:a16="http://schemas.microsoft.com/office/drawing/2014/main" id="{9AEBB6A5-5944-4B6D-B653-D8DE4B4D6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32" y="93996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cs typeface="Calibri" panose="020F0502020204030204" pitchFamily="34" charset="0"/>
              </a:rPr>
              <a:t>Cumulative spectral coefficient</a:t>
            </a:r>
            <a:endParaRPr lang="zh-CN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CE109-F187-4F85-B3B2-11E3FA3E4447}"/>
              </a:ext>
            </a:extLst>
          </p:cNvPr>
          <p:cNvSpPr txBox="1"/>
          <p:nvPr/>
        </p:nvSpPr>
        <p:spPr>
          <a:xfrm>
            <a:off x="1116477" y="3285665"/>
            <a:ext cx="2711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Left slide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8F03226-8F7D-415F-BE14-9038476E9E40}"/>
              </a:ext>
            </a:extLst>
          </p:cNvPr>
          <p:cNvSpPr txBox="1"/>
          <p:nvPr/>
        </p:nvSpPr>
        <p:spPr>
          <a:xfrm rot="16200000">
            <a:off x="4926568" y="4666589"/>
            <a:ext cx="113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|FFT|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8E60CFA-28A0-4894-88F4-0211C78A9742}"/>
              </a:ext>
            </a:extLst>
          </p:cNvPr>
          <p:cNvSpPr txBox="1"/>
          <p:nvPr/>
        </p:nvSpPr>
        <p:spPr>
          <a:xfrm>
            <a:off x="5989921" y="5890877"/>
            <a:ext cx="249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Frequency offset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01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17695 -0.0002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10716 0.19398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96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10625 0.1944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3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97392925-A708-45C3-AFFC-49AE6FB84633}"/>
              </a:ext>
            </a:extLst>
          </p:cNvPr>
          <p:cNvSpPr/>
          <p:nvPr/>
        </p:nvSpPr>
        <p:spPr>
          <a:xfrm>
            <a:off x="2780549" y="1182538"/>
            <a:ext cx="8167888" cy="6085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F9E476-C88D-4D50-BD61-DC0F0FB8001C}"/>
              </a:ext>
            </a:extLst>
          </p:cNvPr>
          <p:cNvCxnSpPr>
            <a:cxnSpLocks/>
          </p:cNvCxnSpPr>
          <p:nvPr/>
        </p:nvCxnSpPr>
        <p:spPr>
          <a:xfrm>
            <a:off x="6035207" y="3121595"/>
            <a:ext cx="1136440" cy="135953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8137644A-B121-4420-A135-BD6D902E063E}"/>
              </a:ext>
            </a:extLst>
          </p:cNvPr>
          <p:cNvSpPr/>
          <p:nvPr/>
        </p:nvSpPr>
        <p:spPr>
          <a:xfrm>
            <a:off x="5393870" y="2975776"/>
            <a:ext cx="3119914" cy="1470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52B470-46A5-48CD-BCC6-215FB544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080AFEC-0990-4F37-90A6-AED1975B184A}"/>
              </a:ext>
            </a:extLst>
          </p:cNvPr>
          <p:cNvSpPr/>
          <p:nvPr/>
        </p:nvSpPr>
        <p:spPr>
          <a:xfrm>
            <a:off x="5786097" y="1696120"/>
            <a:ext cx="2156792" cy="1838739"/>
          </a:xfrm>
          <a:prstGeom prst="rect">
            <a:avLst/>
          </a:prstGeom>
          <a:solidFill>
            <a:srgbClr val="FF0000">
              <a:alpha val="1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1CE60BE-3EBF-4DF9-B941-B68EE475E13A}"/>
              </a:ext>
            </a:extLst>
          </p:cNvPr>
          <p:cNvCxnSpPr>
            <a:cxnSpLocks/>
          </p:cNvCxnSpPr>
          <p:nvPr/>
        </p:nvCxnSpPr>
        <p:spPr>
          <a:xfrm flipV="1">
            <a:off x="5761249" y="1696120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9C88146-76D6-40C1-AD5A-45F1E83F0A26}"/>
              </a:ext>
            </a:extLst>
          </p:cNvPr>
          <p:cNvCxnSpPr/>
          <p:nvPr/>
        </p:nvCxnSpPr>
        <p:spPr>
          <a:xfrm flipV="1">
            <a:off x="6839645" y="2615489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8723063-6712-4D38-A1EC-F8C008014CC4}"/>
              </a:ext>
            </a:extLst>
          </p:cNvPr>
          <p:cNvCxnSpPr/>
          <p:nvPr/>
        </p:nvCxnSpPr>
        <p:spPr>
          <a:xfrm flipV="1">
            <a:off x="4658005" y="1696120"/>
            <a:ext cx="1480931" cy="12423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5540B4C-30FC-455E-8FF2-AF3BE1FC6219}"/>
              </a:ext>
            </a:extLst>
          </p:cNvPr>
          <p:cNvCxnSpPr/>
          <p:nvPr/>
        </p:nvCxnSpPr>
        <p:spPr>
          <a:xfrm flipV="1">
            <a:off x="6133966" y="2938512"/>
            <a:ext cx="680831" cy="59634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F2D74E9-0939-4A63-A22A-95698D1FBA79}"/>
              </a:ext>
            </a:extLst>
          </p:cNvPr>
          <p:cNvCxnSpPr/>
          <p:nvPr/>
        </p:nvCxnSpPr>
        <p:spPr>
          <a:xfrm flipH="1">
            <a:off x="5776158" y="2401799"/>
            <a:ext cx="9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0011051-5727-4CFC-8F19-7BA8BBA0ED85}"/>
              </a:ext>
            </a:extLst>
          </p:cNvPr>
          <p:cNvCxnSpPr/>
          <p:nvPr/>
        </p:nvCxnSpPr>
        <p:spPr>
          <a:xfrm flipV="1">
            <a:off x="6839645" y="1696120"/>
            <a:ext cx="655983" cy="566531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271CA9E-1FA5-46B1-898C-B0DBE889CFE5}"/>
              </a:ext>
            </a:extLst>
          </p:cNvPr>
          <p:cNvCxnSpPr/>
          <p:nvPr/>
        </p:nvCxnSpPr>
        <p:spPr>
          <a:xfrm flipV="1">
            <a:off x="7495628" y="2262651"/>
            <a:ext cx="1500809" cy="1272208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5FBE2D7-DE97-4EEB-AB41-5E19AB122961}"/>
              </a:ext>
            </a:extLst>
          </p:cNvPr>
          <p:cNvCxnSpPr/>
          <p:nvPr/>
        </p:nvCxnSpPr>
        <p:spPr>
          <a:xfrm>
            <a:off x="5843250" y="5850694"/>
            <a:ext cx="279289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451E615-6C49-4EB9-BB9D-7CDC98E38F10}"/>
              </a:ext>
            </a:extLst>
          </p:cNvPr>
          <p:cNvCxnSpPr>
            <a:cxnSpLocks/>
          </p:cNvCxnSpPr>
          <p:nvPr/>
        </p:nvCxnSpPr>
        <p:spPr>
          <a:xfrm flipV="1">
            <a:off x="5843250" y="3859556"/>
            <a:ext cx="0" cy="19911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56CED4E-84FD-493E-8693-53D2C92972E7}"/>
              </a:ext>
            </a:extLst>
          </p:cNvPr>
          <p:cNvCxnSpPr>
            <a:cxnSpLocks/>
          </p:cNvCxnSpPr>
          <p:nvPr/>
        </p:nvCxnSpPr>
        <p:spPr>
          <a:xfrm flipH="1" flipV="1">
            <a:off x="7199942" y="4471640"/>
            <a:ext cx="1" cy="1379055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9005F92-FAB1-48EF-B9D0-A3AAE6EF8661}"/>
              </a:ext>
            </a:extLst>
          </p:cNvPr>
          <p:cNvCxnSpPr>
            <a:cxnSpLocks/>
          </p:cNvCxnSpPr>
          <p:nvPr/>
        </p:nvCxnSpPr>
        <p:spPr>
          <a:xfrm>
            <a:off x="5843250" y="4471640"/>
            <a:ext cx="2525498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F7528554-CF51-4860-A83E-0B640695BC99}"/>
              </a:ext>
            </a:extLst>
          </p:cNvPr>
          <p:cNvSpPr/>
          <p:nvPr/>
        </p:nvSpPr>
        <p:spPr>
          <a:xfrm>
            <a:off x="5516223" y="5870218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标题 3">
            <a:extLst>
              <a:ext uri="{FF2B5EF4-FFF2-40B4-BE49-F238E27FC236}">
                <a16:creationId xmlns:a16="http://schemas.microsoft.com/office/drawing/2014/main" id="{903AD0AB-DEA2-4532-A130-98712D2490F4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连接符 19">
            <a:extLst>
              <a:ext uri="{FF2B5EF4-FFF2-40B4-BE49-F238E27FC236}">
                <a16:creationId xmlns:a16="http://schemas.microsoft.com/office/drawing/2014/main" id="{E931C761-AAAF-447C-BE2A-1ADE368FFB20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20">
            <a:extLst>
              <a:ext uri="{FF2B5EF4-FFF2-40B4-BE49-F238E27FC236}">
                <a16:creationId xmlns:a16="http://schemas.microsoft.com/office/drawing/2014/main" id="{590B774A-B1C9-4798-A415-C1440BF5CA2A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30">
            <a:extLst>
              <a:ext uri="{FF2B5EF4-FFF2-40B4-BE49-F238E27FC236}">
                <a16:creationId xmlns:a16="http://schemas.microsoft.com/office/drawing/2014/main" id="{135E0AF5-AEBF-4F96-9AC7-672C81CF7240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19">
            <a:extLst>
              <a:ext uri="{FF2B5EF4-FFF2-40B4-BE49-F238E27FC236}">
                <a16:creationId xmlns:a16="http://schemas.microsoft.com/office/drawing/2014/main" id="{9AEBB6A5-5944-4B6D-B653-D8DE4B4D6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32" y="93996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cs typeface="Calibri" panose="020F0502020204030204" pitchFamily="34" charset="0"/>
              </a:rPr>
              <a:t>Cumulative spectral coefficient</a:t>
            </a:r>
            <a:endParaRPr lang="zh-CN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CE109-F187-4F85-B3B2-11E3FA3E4447}"/>
              </a:ext>
            </a:extLst>
          </p:cNvPr>
          <p:cNvSpPr txBox="1"/>
          <p:nvPr/>
        </p:nvSpPr>
        <p:spPr>
          <a:xfrm>
            <a:off x="1116477" y="3285665"/>
            <a:ext cx="2711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Right slide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7872389-E508-4626-8BB3-5E0A57E53CFC}"/>
              </a:ext>
            </a:extLst>
          </p:cNvPr>
          <p:cNvCxnSpPr>
            <a:cxnSpLocks/>
          </p:cNvCxnSpPr>
          <p:nvPr/>
        </p:nvCxnSpPr>
        <p:spPr>
          <a:xfrm flipH="1">
            <a:off x="5846160" y="4499142"/>
            <a:ext cx="1296150" cy="13338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8D2E1077-49C9-49B1-83A4-664A18588F1D}"/>
              </a:ext>
            </a:extLst>
          </p:cNvPr>
          <p:cNvSpPr/>
          <p:nvPr/>
        </p:nvSpPr>
        <p:spPr>
          <a:xfrm>
            <a:off x="5668623" y="6022618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3635BEE-4549-4548-BEBB-19CE892DACAD}"/>
              </a:ext>
            </a:extLst>
          </p:cNvPr>
          <p:cNvSpPr txBox="1"/>
          <p:nvPr/>
        </p:nvSpPr>
        <p:spPr>
          <a:xfrm rot="16200000">
            <a:off x="4926568" y="4666589"/>
            <a:ext cx="113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|FFT|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6CE861C-7FF8-40C3-9786-1332790CEDE1}"/>
              </a:ext>
            </a:extLst>
          </p:cNvPr>
          <p:cNvSpPr txBox="1"/>
          <p:nvPr/>
        </p:nvSpPr>
        <p:spPr>
          <a:xfrm>
            <a:off x="5989921" y="5890877"/>
            <a:ext cx="249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Frequency offset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17487 0.0027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09597 0.1944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97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557 0.19838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69" y="97458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LPWAN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D494FB3-754C-4828-A812-C0D382B69988}"/>
              </a:ext>
            </a:extLst>
          </p:cNvPr>
          <p:cNvGrpSpPr/>
          <p:nvPr/>
        </p:nvGrpSpPr>
        <p:grpSpPr>
          <a:xfrm>
            <a:off x="413830" y="1257212"/>
            <a:ext cx="7691094" cy="4755044"/>
            <a:chOff x="593962" y="1406083"/>
            <a:chExt cx="7197589" cy="4045833"/>
          </a:xfrm>
        </p:grpSpPr>
        <p:pic>
          <p:nvPicPr>
            <p:cNvPr id="1030" name="Picture 6" descr="https://timgsa.baidu.com/timg?image&amp;quality=80&amp;size=b9999_10000&amp;sec=1601117996769&amp;di=247c9f08fb8b5706760293a123bfb930&amp;imgtype=0&amp;src=http%3A%2F%2Fwww.gdyunjie.com%2Fupload%2F202004%2F1588066381359912.jpg">
              <a:extLst>
                <a:ext uri="{FF2B5EF4-FFF2-40B4-BE49-F238E27FC236}">
                  <a16:creationId xmlns:a16="http://schemas.microsoft.com/office/drawing/2014/main" id="{B2D844DD-4D4E-4437-ABDA-8530B874D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962" y="1406083"/>
              <a:ext cx="7197589" cy="4045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0186FF5-5053-4A19-8CDC-025AC5A82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2299" y="3018456"/>
              <a:ext cx="454167" cy="78514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5538411-D6A5-4BC4-87E5-4A519B452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799" y="3349690"/>
              <a:ext cx="791078" cy="66247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5EE2B0C-935C-4D13-BB39-272F16F3C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8856" y="1541547"/>
              <a:ext cx="690465" cy="69046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2D0908D-CF36-42AB-96D2-89069B12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819" y="2715228"/>
              <a:ext cx="604602" cy="662473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71C32D0-3866-43F5-A726-A3D33754F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038" y="2715228"/>
              <a:ext cx="404994" cy="606457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45354BE-6519-4B79-A843-D1EF354B4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23107" y="2211781"/>
              <a:ext cx="676045" cy="582588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B720324-ECC0-4B29-BC80-A5CD16C12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040" y="2298486"/>
              <a:ext cx="438655" cy="582588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DFED09C0-B426-4BB9-9A5A-47A0EAD45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55" y="1987694"/>
              <a:ext cx="1030762" cy="1030762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CA5024F-095E-43DF-9E61-035BD5D15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4475" y="4486095"/>
              <a:ext cx="785146" cy="785146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E8DE91F-A9F8-4944-8B41-4D530509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975" y="3839545"/>
              <a:ext cx="1129667" cy="949882"/>
            </a:xfrm>
            <a:prstGeom prst="rect">
              <a:avLst/>
            </a:prstGeom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917B7C5A-5EC8-46D1-AB88-94C5A97CAFB9}"/>
              </a:ext>
            </a:extLst>
          </p:cNvPr>
          <p:cNvSpPr/>
          <p:nvPr/>
        </p:nvSpPr>
        <p:spPr>
          <a:xfrm>
            <a:off x="8135204" y="3492988"/>
            <a:ext cx="3774474" cy="53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ong transmission range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2C34AF8-2B5D-428C-B0AF-ED4277792AE7}"/>
              </a:ext>
            </a:extLst>
          </p:cNvPr>
          <p:cNvSpPr/>
          <p:nvPr/>
        </p:nvSpPr>
        <p:spPr>
          <a:xfrm>
            <a:off x="9068005" y="4180978"/>
            <a:ext cx="195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power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0D85EBB-A5EF-4603-AB05-E0C484F6F01F}"/>
              </a:ext>
            </a:extLst>
          </p:cNvPr>
          <p:cNvSpPr/>
          <p:nvPr/>
        </p:nvSpPr>
        <p:spPr>
          <a:xfrm>
            <a:off x="9202356" y="4959575"/>
            <a:ext cx="1566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cost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3474E8E-9BA9-443C-BF92-A15EAFA20AA3}"/>
              </a:ext>
            </a:extLst>
          </p:cNvPr>
          <p:cNvSpPr/>
          <p:nvPr/>
        </p:nvSpPr>
        <p:spPr>
          <a:xfrm>
            <a:off x="8943173" y="5736211"/>
            <a:ext cx="2207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data rate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AutoShape 2" descr="LoRa Module 915MHz 100mW sx1276 chip long range 4Km RF Wireless LoRa1276">
            <a:extLst>
              <a:ext uri="{FF2B5EF4-FFF2-40B4-BE49-F238E27FC236}">
                <a16:creationId xmlns:a16="http://schemas.microsoft.com/office/drawing/2014/main" id="{E7664879-818D-4116-A8EC-9819F94B21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ABD02ADA-3BF0-4256-92EE-6C5FAB095FB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8120"/>
          <a:stretch/>
        </p:blipFill>
        <p:spPr>
          <a:xfrm>
            <a:off x="8153308" y="1119482"/>
            <a:ext cx="1960448" cy="126038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F3CAD6-35C0-4744-9117-651DD682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604F046-0A55-48CF-82F3-FABAAEA5A2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11" y="2294347"/>
            <a:ext cx="1260386" cy="12603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080548-19A2-4E39-838D-37FD157C5B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56" y="2626654"/>
            <a:ext cx="2030998" cy="65668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1CFD918-27A5-407D-BDE6-95790A74C2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311" y="1424192"/>
            <a:ext cx="1755888" cy="6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2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97392925-A708-45C3-AFFC-49AE6FB84633}"/>
              </a:ext>
            </a:extLst>
          </p:cNvPr>
          <p:cNvSpPr/>
          <p:nvPr/>
        </p:nvSpPr>
        <p:spPr>
          <a:xfrm>
            <a:off x="3070231" y="1182401"/>
            <a:ext cx="8167888" cy="6085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331F1CB-6FEC-42D2-95AC-A867F2475EA9}"/>
              </a:ext>
            </a:extLst>
          </p:cNvPr>
          <p:cNvCxnSpPr>
            <a:cxnSpLocks/>
          </p:cNvCxnSpPr>
          <p:nvPr/>
        </p:nvCxnSpPr>
        <p:spPr>
          <a:xfrm flipV="1">
            <a:off x="7139593" y="1753485"/>
            <a:ext cx="1293915" cy="1523987"/>
          </a:xfrm>
          <a:prstGeom prst="line">
            <a:avLst/>
          </a:prstGeom>
          <a:ln w="508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矩形 176">
            <a:extLst>
              <a:ext uri="{FF2B5EF4-FFF2-40B4-BE49-F238E27FC236}">
                <a16:creationId xmlns:a16="http://schemas.microsoft.com/office/drawing/2014/main" id="{FE37B5FA-5AF4-4D97-8200-F7895C03A23F}"/>
              </a:ext>
            </a:extLst>
          </p:cNvPr>
          <p:cNvSpPr/>
          <p:nvPr/>
        </p:nvSpPr>
        <p:spPr>
          <a:xfrm>
            <a:off x="7324129" y="1675503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56CED4E-84FD-493E-8693-53D2C92972E7}"/>
              </a:ext>
            </a:extLst>
          </p:cNvPr>
          <p:cNvCxnSpPr>
            <a:cxnSpLocks/>
          </p:cNvCxnSpPr>
          <p:nvPr/>
        </p:nvCxnSpPr>
        <p:spPr>
          <a:xfrm flipV="1">
            <a:off x="7199637" y="3993551"/>
            <a:ext cx="0" cy="1858136"/>
          </a:xfrm>
          <a:prstGeom prst="line">
            <a:avLst/>
          </a:prstGeom>
          <a:ln w="1016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F9E476-C88D-4D50-BD61-DC0F0FB8001C}"/>
              </a:ext>
            </a:extLst>
          </p:cNvPr>
          <p:cNvCxnSpPr>
            <a:cxnSpLocks/>
          </p:cNvCxnSpPr>
          <p:nvPr/>
        </p:nvCxnSpPr>
        <p:spPr>
          <a:xfrm flipH="1" flipV="1">
            <a:off x="7174297" y="4719625"/>
            <a:ext cx="1281864" cy="1718139"/>
          </a:xfrm>
          <a:prstGeom prst="line">
            <a:avLst/>
          </a:prstGeom>
          <a:ln w="508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84AFE6F1-83C3-427D-90C1-FC6FB781514A}"/>
              </a:ext>
            </a:extLst>
          </p:cNvPr>
          <p:cNvSpPr/>
          <p:nvPr/>
        </p:nvSpPr>
        <p:spPr>
          <a:xfrm rot="18658982">
            <a:off x="5013895" y="2852493"/>
            <a:ext cx="1930068" cy="1389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80F51B8-756D-49D8-83D9-2D80050C8DAD}"/>
              </a:ext>
            </a:extLst>
          </p:cNvPr>
          <p:cNvSpPr/>
          <p:nvPr/>
        </p:nvSpPr>
        <p:spPr>
          <a:xfrm rot="3215008">
            <a:off x="6309492" y="2884765"/>
            <a:ext cx="1840672" cy="1367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8137644A-B121-4420-A135-BD6D902E063E}"/>
              </a:ext>
            </a:extLst>
          </p:cNvPr>
          <p:cNvSpPr/>
          <p:nvPr/>
        </p:nvSpPr>
        <p:spPr>
          <a:xfrm>
            <a:off x="7240406" y="4460118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52B470-46A5-48CD-BCC6-215FB544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080AFEC-0990-4F37-90A6-AED1975B184A}"/>
              </a:ext>
            </a:extLst>
          </p:cNvPr>
          <p:cNvSpPr/>
          <p:nvPr/>
        </p:nvSpPr>
        <p:spPr>
          <a:xfrm>
            <a:off x="5786097" y="1696120"/>
            <a:ext cx="2156792" cy="1838739"/>
          </a:xfrm>
          <a:prstGeom prst="rect">
            <a:avLst/>
          </a:prstGeom>
          <a:solidFill>
            <a:srgbClr val="FF0000">
              <a:alpha val="1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1CE60BE-3EBF-4DF9-B941-B68EE475E13A}"/>
              </a:ext>
            </a:extLst>
          </p:cNvPr>
          <p:cNvCxnSpPr>
            <a:cxnSpLocks/>
          </p:cNvCxnSpPr>
          <p:nvPr/>
        </p:nvCxnSpPr>
        <p:spPr>
          <a:xfrm flipV="1">
            <a:off x="5761249" y="1696120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9C88146-76D6-40C1-AD5A-45F1E83F0A26}"/>
              </a:ext>
            </a:extLst>
          </p:cNvPr>
          <p:cNvCxnSpPr/>
          <p:nvPr/>
        </p:nvCxnSpPr>
        <p:spPr>
          <a:xfrm flipV="1">
            <a:off x="6839645" y="2615489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8723063-6712-4D38-A1EC-F8C008014CC4}"/>
              </a:ext>
            </a:extLst>
          </p:cNvPr>
          <p:cNvCxnSpPr/>
          <p:nvPr/>
        </p:nvCxnSpPr>
        <p:spPr>
          <a:xfrm flipV="1">
            <a:off x="4658005" y="1696120"/>
            <a:ext cx="1480931" cy="12423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5540B4C-30FC-455E-8FF2-AF3BE1FC6219}"/>
              </a:ext>
            </a:extLst>
          </p:cNvPr>
          <p:cNvCxnSpPr/>
          <p:nvPr/>
        </p:nvCxnSpPr>
        <p:spPr>
          <a:xfrm flipV="1">
            <a:off x="6133966" y="2938512"/>
            <a:ext cx="680831" cy="59634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F2D74E9-0939-4A63-A22A-95698D1FBA79}"/>
              </a:ext>
            </a:extLst>
          </p:cNvPr>
          <p:cNvCxnSpPr/>
          <p:nvPr/>
        </p:nvCxnSpPr>
        <p:spPr>
          <a:xfrm flipH="1">
            <a:off x="5776158" y="2401799"/>
            <a:ext cx="9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0011051-5727-4CFC-8F19-7BA8BBA0ED85}"/>
              </a:ext>
            </a:extLst>
          </p:cNvPr>
          <p:cNvCxnSpPr/>
          <p:nvPr/>
        </p:nvCxnSpPr>
        <p:spPr>
          <a:xfrm flipV="1">
            <a:off x="6839645" y="1696120"/>
            <a:ext cx="655983" cy="566531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271CA9E-1FA5-46B1-898C-B0DBE889CFE5}"/>
              </a:ext>
            </a:extLst>
          </p:cNvPr>
          <p:cNvCxnSpPr/>
          <p:nvPr/>
        </p:nvCxnSpPr>
        <p:spPr>
          <a:xfrm flipV="1">
            <a:off x="7495628" y="2262651"/>
            <a:ext cx="1500809" cy="1272208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5FBE2D7-DE97-4EEB-AB41-5E19AB122961}"/>
              </a:ext>
            </a:extLst>
          </p:cNvPr>
          <p:cNvCxnSpPr/>
          <p:nvPr/>
        </p:nvCxnSpPr>
        <p:spPr>
          <a:xfrm>
            <a:off x="5843250" y="5850694"/>
            <a:ext cx="279289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451E615-6C49-4EB9-BB9D-7CDC98E38F10}"/>
              </a:ext>
            </a:extLst>
          </p:cNvPr>
          <p:cNvCxnSpPr>
            <a:cxnSpLocks/>
          </p:cNvCxnSpPr>
          <p:nvPr/>
        </p:nvCxnSpPr>
        <p:spPr>
          <a:xfrm flipV="1">
            <a:off x="5843250" y="3859556"/>
            <a:ext cx="0" cy="19911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9005F92-FAB1-48EF-B9D0-A3AAE6EF8661}"/>
              </a:ext>
            </a:extLst>
          </p:cNvPr>
          <p:cNvCxnSpPr>
            <a:cxnSpLocks/>
          </p:cNvCxnSpPr>
          <p:nvPr/>
        </p:nvCxnSpPr>
        <p:spPr>
          <a:xfrm>
            <a:off x="5843250" y="4735800"/>
            <a:ext cx="2525498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F7528554-CF51-4860-A83E-0B640695BC99}"/>
              </a:ext>
            </a:extLst>
          </p:cNvPr>
          <p:cNvSpPr/>
          <p:nvPr/>
        </p:nvSpPr>
        <p:spPr>
          <a:xfrm>
            <a:off x="5516223" y="5870218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标题 3">
            <a:extLst>
              <a:ext uri="{FF2B5EF4-FFF2-40B4-BE49-F238E27FC236}">
                <a16:creationId xmlns:a16="http://schemas.microsoft.com/office/drawing/2014/main" id="{903AD0AB-DEA2-4532-A130-98712D2490F4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连接符 19">
            <a:extLst>
              <a:ext uri="{FF2B5EF4-FFF2-40B4-BE49-F238E27FC236}">
                <a16:creationId xmlns:a16="http://schemas.microsoft.com/office/drawing/2014/main" id="{E931C761-AAAF-447C-BE2A-1ADE368FFB20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20">
            <a:extLst>
              <a:ext uri="{FF2B5EF4-FFF2-40B4-BE49-F238E27FC236}">
                <a16:creationId xmlns:a16="http://schemas.microsoft.com/office/drawing/2014/main" id="{590B774A-B1C9-4798-A415-C1440BF5CA2A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30">
            <a:extLst>
              <a:ext uri="{FF2B5EF4-FFF2-40B4-BE49-F238E27FC236}">
                <a16:creationId xmlns:a16="http://schemas.microsoft.com/office/drawing/2014/main" id="{135E0AF5-AEBF-4F96-9AC7-672C81CF7240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19">
            <a:extLst>
              <a:ext uri="{FF2B5EF4-FFF2-40B4-BE49-F238E27FC236}">
                <a16:creationId xmlns:a16="http://schemas.microsoft.com/office/drawing/2014/main" id="{9AEBB6A5-5944-4B6D-B653-D8DE4B4D6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32" y="93996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cs typeface="Calibri" panose="020F0502020204030204" pitchFamily="34" charset="0"/>
              </a:rPr>
              <a:t>Cumulative spectral coefficient</a:t>
            </a:r>
            <a:endParaRPr lang="zh-CN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CE109-F187-4F85-B3B2-11E3FA3E4447}"/>
              </a:ext>
            </a:extLst>
          </p:cNvPr>
          <p:cNvSpPr txBox="1"/>
          <p:nvPr/>
        </p:nvSpPr>
        <p:spPr>
          <a:xfrm>
            <a:off x="1116477" y="3285665"/>
            <a:ext cx="2711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Left slide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C2D95939-F2B4-4110-943E-1CCBD7BE20F9}"/>
              </a:ext>
            </a:extLst>
          </p:cNvPr>
          <p:cNvSpPr txBox="1"/>
          <p:nvPr/>
        </p:nvSpPr>
        <p:spPr>
          <a:xfrm rot="16200000">
            <a:off x="4926568" y="4666589"/>
            <a:ext cx="113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|FFT|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017018CB-FC97-4211-8AA1-1F3B42B0DDCF}"/>
              </a:ext>
            </a:extLst>
          </p:cNvPr>
          <p:cNvSpPr txBox="1"/>
          <p:nvPr/>
        </p:nvSpPr>
        <p:spPr>
          <a:xfrm>
            <a:off x="5989921" y="5890877"/>
            <a:ext cx="249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Frequency offset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07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17695 -0.0002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0.10625 -0.0004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3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-0.09961 -0.24653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7" y="-123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0.10039 0.2125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>
            <a:extLst>
              <a:ext uri="{FF2B5EF4-FFF2-40B4-BE49-F238E27FC236}">
                <a16:creationId xmlns:a16="http://schemas.microsoft.com/office/drawing/2014/main" id="{97392925-A708-45C3-AFFC-49AE6FB84633}"/>
              </a:ext>
            </a:extLst>
          </p:cNvPr>
          <p:cNvSpPr/>
          <p:nvPr/>
        </p:nvSpPr>
        <p:spPr>
          <a:xfrm>
            <a:off x="3070231" y="1182401"/>
            <a:ext cx="8167888" cy="6085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331F1CB-6FEC-42D2-95AC-A867F2475EA9}"/>
              </a:ext>
            </a:extLst>
          </p:cNvPr>
          <p:cNvCxnSpPr>
            <a:cxnSpLocks/>
          </p:cNvCxnSpPr>
          <p:nvPr/>
        </p:nvCxnSpPr>
        <p:spPr>
          <a:xfrm flipV="1">
            <a:off x="7139593" y="1753485"/>
            <a:ext cx="1293915" cy="1523987"/>
          </a:xfrm>
          <a:prstGeom prst="line">
            <a:avLst/>
          </a:prstGeom>
          <a:ln w="508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矩形 176">
            <a:extLst>
              <a:ext uri="{FF2B5EF4-FFF2-40B4-BE49-F238E27FC236}">
                <a16:creationId xmlns:a16="http://schemas.microsoft.com/office/drawing/2014/main" id="{FE37B5FA-5AF4-4D97-8200-F7895C03A23F}"/>
              </a:ext>
            </a:extLst>
          </p:cNvPr>
          <p:cNvSpPr/>
          <p:nvPr/>
        </p:nvSpPr>
        <p:spPr>
          <a:xfrm>
            <a:off x="7324129" y="1675503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56CED4E-84FD-493E-8693-53D2C92972E7}"/>
              </a:ext>
            </a:extLst>
          </p:cNvPr>
          <p:cNvCxnSpPr>
            <a:cxnSpLocks/>
          </p:cNvCxnSpPr>
          <p:nvPr/>
        </p:nvCxnSpPr>
        <p:spPr>
          <a:xfrm flipV="1">
            <a:off x="7199637" y="4731271"/>
            <a:ext cx="0" cy="1120416"/>
          </a:xfrm>
          <a:prstGeom prst="line">
            <a:avLst/>
          </a:prstGeom>
          <a:ln w="1016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F9E476-C88D-4D50-BD61-DC0F0FB8001C}"/>
              </a:ext>
            </a:extLst>
          </p:cNvPr>
          <p:cNvCxnSpPr>
            <a:cxnSpLocks/>
          </p:cNvCxnSpPr>
          <p:nvPr/>
        </p:nvCxnSpPr>
        <p:spPr>
          <a:xfrm flipH="1" flipV="1">
            <a:off x="6428745" y="3612841"/>
            <a:ext cx="772104" cy="1124589"/>
          </a:xfrm>
          <a:prstGeom prst="line">
            <a:avLst/>
          </a:prstGeom>
          <a:ln w="508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8137644A-B121-4420-A135-BD6D902E063E}"/>
              </a:ext>
            </a:extLst>
          </p:cNvPr>
          <p:cNvSpPr/>
          <p:nvPr/>
        </p:nvSpPr>
        <p:spPr>
          <a:xfrm>
            <a:off x="5679741" y="2943041"/>
            <a:ext cx="3119914" cy="1753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52B470-46A5-48CD-BCC6-215FB544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080AFEC-0990-4F37-90A6-AED1975B184A}"/>
              </a:ext>
            </a:extLst>
          </p:cNvPr>
          <p:cNvSpPr/>
          <p:nvPr/>
        </p:nvSpPr>
        <p:spPr>
          <a:xfrm>
            <a:off x="5786097" y="1696120"/>
            <a:ext cx="2156792" cy="1838739"/>
          </a:xfrm>
          <a:prstGeom prst="rect">
            <a:avLst/>
          </a:prstGeom>
          <a:solidFill>
            <a:srgbClr val="FF0000">
              <a:alpha val="1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1CE60BE-3EBF-4DF9-B941-B68EE475E13A}"/>
              </a:ext>
            </a:extLst>
          </p:cNvPr>
          <p:cNvCxnSpPr>
            <a:cxnSpLocks/>
          </p:cNvCxnSpPr>
          <p:nvPr/>
        </p:nvCxnSpPr>
        <p:spPr>
          <a:xfrm flipV="1">
            <a:off x="5761249" y="1696120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9C88146-76D6-40C1-AD5A-45F1E83F0A26}"/>
              </a:ext>
            </a:extLst>
          </p:cNvPr>
          <p:cNvCxnSpPr/>
          <p:nvPr/>
        </p:nvCxnSpPr>
        <p:spPr>
          <a:xfrm flipV="1">
            <a:off x="6839645" y="2615489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8723063-6712-4D38-A1EC-F8C008014CC4}"/>
              </a:ext>
            </a:extLst>
          </p:cNvPr>
          <p:cNvCxnSpPr/>
          <p:nvPr/>
        </p:nvCxnSpPr>
        <p:spPr>
          <a:xfrm flipV="1">
            <a:off x="4658005" y="1696120"/>
            <a:ext cx="1480931" cy="12423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5540B4C-30FC-455E-8FF2-AF3BE1FC6219}"/>
              </a:ext>
            </a:extLst>
          </p:cNvPr>
          <p:cNvCxnSpPr/>
          <p:nvPr/>
        </p:nvCxnSpPr>
        <p:spPr>
          <a:xfrm flipV="1">
            <a:off x="6133966" y="2938512"/>
            <a:ext cx="680831" cy="59634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F2D74E9-0939-4A63-A22A-95698D1FBA79}"/>
              </a:ext>
            </a:extLst>
          </p:cNvPr>
          <p:cNvCxnSpPr/>
          <p:nvPr/>
        </p:nvCxnSpPr>
        <p:spPr>
          <a:xfrm flipH="1">
            <a:off x="5776158" y="2401799"/>
            <a:ext cx="9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0011051-5727-4CFC-8F19-7BA8BBA0ED85}"/>
              </a:ext>
            </a:extLst>
          </p:cNvPr>
          <p:cNvCxnSpPr/>
          <p:nvPr/>
        </p:nvCxnSpPr>
        <p:spPr>
          <a:xfrm flipV="1">
            <a:off x="6839645" y="1696120"/>
            <a:ext cx="655983" cy="566531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271CA9E-1FA5-46B1-898C-B0DBE889CFE5}"/>
              </a:ext>
            </a:extLst>
          </p:cNvPr>
          <p:cNvCxnSpPr/>
          <p:nvPr/>
        </p:nvCxnSpPr>
        <p:spPr>
          <a:xfrm flipV="1">
            <a:off x="7495628" y="2262651"/>
            <a:ext cx="1500809" cy="1272208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5FBE2D7-DE97-4EEB-AB41-5E19AB122961}"/>
              </a:ext>
            </a:extLst>
          </p:cNvPr>
          <p:cNvCxnSpPr/>
          <p:nvPr/>
        </p:nvCxnSpPr>
        <p:spPr>
          <a:xfrm>
            <a:off x="5843250" y="5850694"/>
            <a:ext cx="279289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451E615-6C49-4EB9-BB9D-7CDC98E38F10}"/>
              </a:ext>
            </a:extLst>
          </p:cNvPr>
          <p:cNvCxnSpPr>
            <a:cxnSpLocks/>
          </p:cNvCxnSpPr>
          <p:nvPr/>
        </p:nvCxnSpPr>
        <p:spPr>
          <a:xfrm flipV="1">
            <a:off x="5843250" y="3859556"/>
            <a:ext cx="0" cy="19911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9005F92-FAB1-48EF-B9D0-A3AAE6EF8661}"/>
              </a:ext>
            </a:extLst>
          </p:cNvPr>
          <p:cNvCxnSpPr>
            <a:cxnSpLocks/>
          </p:cNvCxnSpPr>
          <p:nvPr/>
        </p:nvCxnSpPr>
        <p:spPr>
          <a:xfrm>
            <a:off x="5843250" y="4735800"/>
            <a:ext cx="2525498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F7528554-CF51-4860-A83E-0B640695BC99}"/>
              </a:ext>
            </a:extLst>
          </p:cNvPr>
          <p:cNvSpPr/>
          <p:nvPr/>
        </p:nvSpPr>
        <p:spPr>
          <a:xfrm>
            <a:off x="5576638" y="5998775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标题 3">
            <a:extLst>
              <a:ext uri="{FF2B5EF4-FFF2-40B4-BE49-F238E27FC236}">
                <a16:creationId xmlns:a16="http://schemas.microsoft.com/office/drawing/2014/main" id="{903AD0AB-DEA2-4532-A130-98712D2490F4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连接符 19">
            <a:extLst>
              <a:ext uri="{FF2B5EF4-FFF2-40B4-BE49-F238E27FC236}">
                <a16:creationId xmlns:a16="http://schemas.microsoft.com/office/drawing/2014/main" id="{E931C761-AAAF-447C-BE2A-1ADE368FFB20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20">
            <a:extLst>
              <a:ext uri="{FF2B5EF4-FFF2-40B4-BE49-F238E27FC236}">
                <a16:creationId xmlns:a16="http://schemas.microsoft.com/office/drawing/2014/main" id="{590B774A-B1C9-4798-A415-C1440BF5CA2A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30">
            <a:extLst>
              <a:ext uri="{FF2B5EF4-FFF2-40B4-BE49-F238E27FC236}">
                <a16:creationId xmlns:a16="http://schemas.microsoft.com/office/drawing/2014/main" id="{135E0AF5-AEBF-4F96-9AC7-672C81CF7240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19">
            <a:extLst>
              <a:ext uri="{FF2B5EF4-FFF2-40B4-BE49-F238E27FC236}">
                <a16:creationId xmlns:a16="http://schemas.microsoft.com/office/drawing/2014/main" id="{9AEBB6A5-5944-4B6D-B653-D8DE4B4D6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32" y="93996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cs typeface="Calibri" panose="020F0502020204030204" pitchFamily="34" charset="0"/>
              </a:rPr>
              <a:t>Cumulative spectral coefficient</a:t>
            </a:r>
            <a:endParaRPr lang="zh-CN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CE109-F187-4F85-B3B2-11E3FA3E4447}"/>
              </a:ext>
            </a:extLst>
          </p:cNvPr>
          <p:cNvSpPr txBox="1"/>
          <p:nvPr/>
        </p:nvSpPr>
        <p:spPr>
          <a:xfrm>
            <a:off x="1116477" y="3285665"/>
            <a:ext cx="2711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Right slide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76C38FA-377E-4718-B7FC-8C33D2FCA06A}"/>
              </a:ext>
            </a:extLst>
          </p:cNvPr>
          <p:cNvCxnSpPr>
            <a:cxnSpLocks/>
          </p:cNvCxnSpPr>
          <p:nvPr/>
        </p:nvCxnSpPr>
        <p:spPr>
          <a:xfrm flipH="1" flipV="1">
            <a:off x="6621875" y="3907287"/>
            <a:ext cx="576551" cy="828513"/>
          </a:xfrm>
          <a:prstGeom prst="line">
            <a:avLst/>
          </a:prstGeom>
          <a:ln w="508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13C6C3C-11B3-47B2-AF19-BEEC0185C0DF}"/>
              </a:ext>
            </a:extLst>
          </p:cNvPr>
          <p:cNvCxnSpPr>
            <a:cxnSpLocks/>
          </p:cNvCxnSpPr>
          <p:nvPr/>
        </p:nvCxnSpPr>
        <p:spPr>
          <a:xfrm flipV="1">
            <a:off x="5878197" y="3912549"/>
            <a:ext cx="740789" cy="805377"/>
          </a:xfrm>
          <a:prstGeom prst="line">
            <a:avLst/>
          </a:prstGeom>
          <a:ln w="508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AF06D6B2-D0BF-4E6E-8E2A-C20AA8739624}"/>
              </a:ext>
            </a:extLst>
          </p:cNvPr>
          <p:cNvSpPr txBox="1"/>
          <p:nvPr/>
        </p:nvSpPr>
        <p:spPr>
          <a:xfrm rot="16200000">
            <a:off x="4926568" y="4666589"/>
            <a:ext cx="113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|FFT|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4127E79-4DFF-4E39-848B-0EC0EE796344}"/>
              </a:ext>
            </a:extLst>
          </p:cNvPr>
          <p:cNvSpPr txBox="1"/>
          <p:nvPr/>
        </p:nvSpPr>
        <p:spPr>
          <a:xfrm>
            <a:off x="5989921" y="5890877"/>
            <a:ext cx="249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Frequency offset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13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17487 0.0011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06094 0.15532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77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0.06433 0.16736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F9E476-C88D-4D50-BD61-DC0F0FB8001C}"/>
              </a:ext>
            </a:extLst>
          </p:cNvPr>
          <p:cNvCxnSpPr>
            <a:cxnSpLocks/>
          </p:cNvCxnSpPr>
          <p:nvPr/>
        </p:nvCxnSpPr>
        <p:spPr>
          <a:xfrm flipH="1">
            <a:off x="7162666" y="3139394"/>
            <a:ext cx="1296150" cy="13338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8137644A-B121-4420-A135-BD6D902E063E}"/>
              </a:ext>
            </a:extLst>
          </p:cNvPr>
          <p:cNvSpPr/>
          <p:nvPr/>
        </p:nvSpPr>
        <p:spPr>
          <a:xfrm>
            <a:off x="5579442" y="3079790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52B470-46A5-48CD-BCC6-215FB544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080AFEC-0990-4F37-90A6-AED1975B184A}"/>
              </a:ext>
            </a:extLst>
          </p:cNvPr>
          <p:cNvSpPr/>
          <p:nvPr/>
        </p:nvSpPr>
        <p:spPr>
          <a:xfrm>
            <a:off x="5786097" y="1696120"/>
            <a:ext cx="2156792" cy="1838739"/>
          </a:xfrm>
          <a:prstGeom prst="rect">
            <a:avLst/>
          </a:prstGeom>
          <a:solidFill>
            <a:srgbClr val="FF0000">
              <a:alpha val="1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1CE60BE-3EBF-4DF9-B941-B68EE475E13A}"/>
              </a:ext>
            </a:extLst>
          </p:cNvPr>
          <p:cNvCxnSpPr>
            <a:cxnSpLocks/>
          </p:cNvCxnSpPr>
          <p:nvPr/>
        </p:nvCxnSpPr>
        <p:spPr>
          <a:xfrm flipV="1">
            <a:off x="5761249" y="1696120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9C88146-76D6-40C1-AD5A-45F1E83F0A26}"/>
              </a:ext>
            </a:extLst>
          </p:cNvPr>
          <p:cNvCxnSpPr/>
          <p:nvPr/>
        </p:nvCxnSpPr>
        <p:spPr>
          <a:xfrm flipV="1">
            <a:off x="6839645" y="2615489"/>
            <a:ext cx="1078396" cy="9193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8723063-6712-4D38-A1EC-F8C008014CC4}"/>
              </a:ext>
            </a:extLst>
          </p:cNvPr>
          <p:cNvCxnSpPr/>
          <p:nvPr/>
        </p:nvCxnSpPr>
        <p:spPr>
          <a:xfrm flipV="1">
            <a:off x="4658005" y="1696120"/>
            <a:ext cx="1480931" cy="12423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5540B4C-30FC-455E-8FF2-AF3BE1FC6219}"/>
              </a:ext>
            </a:extLst>
          </p:cNvPr>
          <p:cNvCxnSpPr/>
          <p:nvPr/>
        </p:nvCxnSpPr>
        <p:spPr>
          <a:xfrm flipV="1">
            <a:off x="6133966" y="2938512"/>
            <a:ext cx="680831" cy="59634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F2D74E9-0939-4A63-A22A-95698D1FBA79}"/>
              </a:ext>
            </a:extLst>
          </p:cNvPr>
          <p:cNvCxnSpPr/>
          <p:nvPr/>
        </p:nvCxnSpPr>
        <p:spPr>
          <a:xfrm flipH="1">
            <a:off x="5776158" y="2401799"/>
            <a:ext cx="9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0011051-5727-4CFC-8F19-7BA8BBA0ED85}"/>
              </a:ext>
            </a:extLst>
          </p:cNvPr>
          <p:cNvCxnSpPr/>
          <p:nvPr/>
        </p:nvCxnSpPr>
        <p:spPr>
          <a:xfrm flipV="1">
            <a:off x="6839645" y="1696120"/>
            <a:ext cx="655983" cy="566531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271CA9E-1FA5-46B1-898C-B0DBE889CFE5}"/>
              </a:ext>
            </a:extLst>
          </p:cNvPr>
          <p:cNvCxnSpPr/>
          <p:nvPr/>
        </p:nvCxnSpPr>
        <p:spPr>
          <a:xfrm flipV="1">
            <a:off x="7495628" y="2262651"/>
            <a:ext cx="1500809" cy="1272208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5FBE2D7-DE97-4EEB-AB41-5E19AB122961}"/>
              </a:ext>
            </a:extLst>
          </p:cNvPr>
          <p:cNvCxnSpPr/>
          <p:nvPr/>
        </p:nvCxnSpPr>
        <p:spPr>
          <a:xfrm>
            <a:off x="5843250" y="5850694"/>
            <a:ext cx="279289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451E615-6C49-4EB9-BB9D-7CDC98E38F10}"/>
              </a:ext>
            </a:extLst>
          </p:cNvPr>
          <p:cNvCxnSpPr>
            <a:cxnSpLocks/>
          </p:cNvCxnSpPr>
          <p:nvPr/>
        </p:nvCxnSpPr>
        <p:spPr>
          <a:xfrm flipV="1">
            <a:off x="5843250" y="3859556"/>
            <a:ext cx="0" cy="19911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56CED4E-84FD-493E-8693-53D2C92972E7}"/>
              </a:ext>
            </a:extLst>
          </p:cNvPr>
          <p:cNvCxnSpPr>
            <a:cxnSpLocks/>
          </p:cNvCxnSpPr>
          <p:nvPr/>
        </p:nvCxnSpPr>
        <p:spPr>
          <a:xfrm flipH="1" flipV="1">
            <a:off x="7105999" y="4855125"/>
            <a:ext cx="1200804" cy="99557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F7528554-CF51-4860-A83E-0B640695BC99}"/>
              </a:ext>
            </a:extLst>
          </p:cNvPr>
          <p:cNvSpPr/>
          <p:nvPr/>
        </p:nvSpPr>
        <p:spPr>
          <a:xfrm>
            <a:off x="5516223" y="5870218"/>
            <a:ext cx="3119914" cy="1398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标题 3">
            <a:extLst>
              <a:ext uri="{FF2B5EF4-FFF2-40B4-BE49-F238E27FC236}">
                <a16:creationId xmlns:a16="http://schemas.microsoft.com/office/drawing/2014/main" id="{903AD0AB-DEA2-4532-A130-98712D2490F4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连接符 19">
            <a:extLst>
              <a:ext uri="{FF2B5EF4-FFF2-40B4-BE49-F238E27FC236}">
                <a16:creationId xmlns:a16="http://schemas.microsoft.com/office/drawing/2014/main" id="{E931C761-AAAF-447C-BE2A-1ADE368FFB20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20">
            <a:extLst>
              <a:ext uri="{FF2B5EF4-FFF2-40B4-BE49-F238E27FC236}">
                <a16:creationId xmlns:a16="http://schemas.microsoft.com/office/drawing/2014/main" id="{590B774A-B1C9-4798-A415-C1440BF5CA2A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30">
            <a:extLst>
              <a:ext uri="{FF2B5EF4-FFF2-40B4-BE49-F238E27FC236}">
                <a16:creationId xmlns:a16="http://schemas.microsoft.com/office/drawing/2014/main" id="{135E0AF5-AEBF-4F96-9AC7-672C81CF7240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19">
            <a:extLst>
              <a:ext uri="{FF2B5EF4-FFF2-40B4-BE49-F238E27FC236}">
                <a16:creationId xmlns:a16="http://schemas.microsoft.com/office/drawing/2014/main" id="{9AEBB6A5-5944-4B6D-B653-D8DE4B4D6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32" y="93996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cs typeface="Calibri" panose="020F0502020204030204" pitchFamily="34" charset="0"/>
              </a:rPr>
              <a:t>Cumulative spectral coefficient</a:t>
            </a:r>
            <a:endParaRPr lang="zh-CN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CE109-F187-4F85-B3B2-11E3FA3E4447}"/>
              </a:ext>
            </a:extLst>
          </p:cNvPr>
          <p:cNvSpPr txBox="1"/>
          <p:nvPr/>
        </p:nvSpPr>
        <p:spPr>
          <a:xfrm>
            <a:off x="606680" y="3301356"/>
            <a:ext cx="3616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Slide results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683751-4ACB-418E-91B0-E3234468EDF4}"/>
              </a:ext>
            </a:extLst>
          </p:cNvPr>
          <p:cNvCxnSpPr>
            <a:cxnSpLocks/>
          </p:cNvCxnSpPr>
          <p:nvPr/>
        </p:nvCxnSpPr>
        <p:spPr>
          <a:xfrm flipV="1">
            <a:off x="5880527" y="4855125"/>
            <a:ext cx="1213139" cy="99557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3F70F59-4270-4997-B48E-4E374C22F73C}"/>
              </a:ext>
            </a:extLst>
          </p:cNvPr>
          <p:cNvCxnSpPr>
            <a:cxnSpLocks/>
          </p:cNvCxnSpPr>
          <p:nvPr/>
        </p:nvCxnSpPr>
        <p:spPr>
          <a:xfrm flipH="1" flipV="1">
            <a:off x="6614468" y="4128034"/>
            <a:ext cx="1138904" cy="1703138"/>
          </a:xfrm>
          <a:prstGeom prst="line">
            <a:avLst/>
          </a:prstGeom>
          <a:ln w="508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20E3722-4648-4E47-B3F6-9BEBE947B95E}"/>
              </a:ext>
            </a:extLst>
          </p:cNvPr>
          <p:cNvCxnSpPr>
            <a:cxnSpLocks/>
          </p:cNvCxnSpPr>
          <p:nvPr/>
        </p:nvCxnSpPr>
        <p:spPr>
          <a:xfrm flipV="1">
            <a:off x="5880526" y="4128034"/>
            <a:ext cx="730581" cy="814102"/>
          </a:xfrm>
          <a:prstGeom prst="line">
            <a:avLst/>
          </a:prstGeom>
          <a:ln w="508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A9BFD0D-A9A5-41E4-93E5-1E8A9296FDD6}"/>
              </a:ext>
            </a:extLst>
          </p:cNvPr>
          <p:cNvCxnSpPr>
            <a:cxnSpLocks/>
          </p:cNvCxnSpPr>
          <p:nvPr/>
        </p:nvCxnSpPr>
        <p:spPr>
          <a:xfrm flipV="1">
            <a:off x="6474381" y="4118329"/>
            <a:ext cx="1071533" cy="1712844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4513047-1296-4D89-ACF9-B9CD69334041}"/>
              </a:ext>
            </a:extLst>
          </p:cNvPr>
          <p:cNvCxnSpPr>
            <a:cxnSpLocks/>
          </p:cNvCxnSpPr>
          <p:nvPr/>
        </p:nvCxnSpPr>
        <p:spPr>
          <a:xfrm flipH="1" flipV="1">
            <a:off x="7538368" y="4127898"/>
            <a:ext cx="675517" cy="79934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4702C30-24FE-4889-B539-AC154C502FD7}"/>
              </a:ext>
            </a:extLst>
          </p:cNvPr>
          <p:cNvSpPr txBox="1"/>
          <p:nvPr/>
        </p:nvSpPr>
        <p:spPr>
          <a:xfrm rot="16200000">
            <a:off x="4926568" y="4666589"/>
            <a:ext cx="113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|FFT|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98DBDD1-2A84-4FC4-B18D-6AB6F69C82D3}"/>
              </a:ext>
            </a:extLst>
          </p:cNvPr>
          <p:cNvSpPr txBox="1"/>
          <p:nvPr/>
        </p:nvSpPr>
        <p:spPr>
          <a:xfrm>
            <a:off x="5989921" y="5890877"/>
            <a:ext cx="249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Frequency offset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54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32" y="93996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cs typeface="Calibri" panose="020F0502020204030204" pitchFamily="34" charset="0"/>
              </a:rPr>
              <a:t>Cumulative spectral coefficient</a:t>
            </a:r>
            <a:endParaRPr lang="zh-CN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F0354D-B595-401E-BEC1-AFCCC423F2E0}"/>
              </a:ext>
            </a:extLst>
          </p:cNvPr>
          <p:cNvSpPr/>
          <p:nvPr/>
        </p:nvSpPr>
        <p:spPr>
          <a:xfrm>
            <a:off x="1484501" y="5673523"/>
            <a:ext cx="422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Different signal boundaries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407624-CA22-41E3-805E-6001635A2C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81" y="2118475"/>
            <a:ext cx="4807750" cy="32934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64A71A-AA34-4081-B196-D4095579A9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8475"/>
            <a:ext cx="4792326" cy="329343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6D34AD5-2C4E-4F80-AD9C-CE7C15B5FA3E}"/>
              </a:ext>
            </a:extLst>
          </p:cNvPr>
          <p:cNvSpPr/>
          <p:nvPr/>
        </p:nvSpPr>
        <p:spPr>
          <a:xfrm>
            <a:off x="6787836" y="5673523"/>
            <a:ext cx="3919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Similar signal boundaries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25045" y="1120101"/>
            <a:ext cx="8141910" cy="85280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 results of cumulative evaluation of spectral coefficients</a:t>
            </a:r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8A1FE4-FF1C-4C0A-8691-4765F3F0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15F4DA-6461-4891-96E7-8874AAD8256A}"/>
              </a:ext>
            </a:extLst>
          </p:cNvPr>
          <p:cNvSpPr/>
          <p:nvPr/>
        </p:nvSpPr>
        <p:spPr>
          <a:xfrm>
            <a:off x="2452887" y="6198255"/>
            <a:ext cx="2257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Similar power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6A9626-F309-4FDA-9B6B-5C7E5E4136ED}"/>
              </a:ext>
            </a:extLst>
          </p:cNvPr>
          <p:cNvSpPr/>
          <p:nvPr/>
        </p:nvSpPr>
        <p:spPr>
          <a:xfrm>
            <a:off x="7467285" y="6198255"/>
            <a:ext cx="2560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Different power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93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35" y="62581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Peaks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451943-427A-4181-BC2F-52CC1E31B8B0}"/>
                  </a:ext>
                </a:extLst>
              </p:cNvPr>
              <p:cNvSpPr txBox="1"/>
              <p:nvPr/>
            </p:nvSpPr>
            <p:spPr>
              <a:xfrm>
                <a:off x="4423212" y="1065998"/>
                <a:ext cx="5911683" cy="1154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sup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𝐶𝑆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]|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451943-427A-4181-BC2F-52CC1E31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212" y="1065998"/>
                <a:ext cx="5911683" cy="1154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0DE1B682-6D40-4EE2-9959-F5A7DA25E9CF}"/>
              </a:ext>
            </a:extLst>
          </p:cNvPr>
          <p:cNvGrpSpPr/>
          <p:nvPr/>
        </p:nvGrpSpPr>
        <p:grpSpPr>
          <a:xfrm>
            <a:off x="735651" y="3771603"/>
            <a:ext cx="4882838" cy="1343281"/>
            <a:chOff x="6392708" y="1966361"/>
            <a:chExt cx="4882838" cy="134328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3DD3BF-7ADE-468E-80FD-D105B5C745C6}"/>
                </a:ext>
              </a:extLst>
            </p:cNvPr>
            <p:cNvSpPr/>
            <p:nvPr/>
          </p:nvSpPr>
          <p:spPr>
            <a:xfrm>
              <a:off x="6392708" y="1966365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616028E-4579-48C8-9060-C8F3B5D8952B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flipV="1">
              <a:off x="6392708" y="1966365"/>
              <a:ext cx="610949" cy="67163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A558F39-31B6-4192-BD8A-495DB3393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656" y="2638003"/>
              <a:ext cx="610949" cy="67163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4FBA16E-CD51-4040-92B1-981A07450135}"/>
                </a:ext>
              </a:extLst>
            </p:cNvPr>
            <p:cNvSpPr/>
            <p:nvPr/>
          </p:nvSpPr>
          <p:spPr>
            <a:xfrm>
              <a:off x="7611439" y="1966365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0363824-CB20-4866-A78D-3BBBAA355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3021" y="1966364"/>
              <a:ext cx="914840" cy="1007457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4056CE6-6981-44DD-9C28-2E75A2A1FE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2389" y="2973821"/>
              <a:ext cx="317781" cy="335819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B7FC3BD-DA0F-403E-9731-A8CBC225720C}"/>
                </a:ext>
              </a:extLst>
            </p:cNvPr>
            <p:cNvSpPr/>
            <p:nvPr/>
          </p:nvSpPr>
          <p:spPr>
            <a:xfrm>
              <a:off x="8830169" y="1966363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C41E210-4C5F-4346-B682-5A5342443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8808" y="1966361"/>
              <a:ext cx="461447" cy="503731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FCC348A-9B0A-46A5-B9A0-058063DF2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0254" y="2470092"/>
              <a:ext cx="735480" cy="839547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03A720C-7B11-4902-AC6C-511B25AB98DA}"/>
                </a:ext>
              </a:extLst>
            </p:cNvPr>
            <p:cNvSpPr/>
            <p:nvPr/>
          </p:nvSpPr>
          <p:spPr>
            <a:xfrm>
              <a:off x="10053649" y="1966361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4346AD4-C655-449E-A764-C99F99157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269" y="1996402"/>
              <a:ext cx="735479" cy="809509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42FCE06-7D42-42F0-99CE-B2F1E66D4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5447" y="2889865"/>
              <a:ext cx="419804" cy="419772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C600AF5-98D3-48B0-BD11-655A01DDF7C2}"/>
              </a:ext>
            </a:extLst>
          </p:cNvPr>
          <p:cNvGrpSpPr/>
          <p:nvPr/>
        </p:nvGrpSpPr>
        <p:grpSpPr>
          <a:xfrm>
            <a:off x="590252" y="3771596"/>
            <a:ext cx="4890574" cy="1343283"/>
            <a:chOff x="6392708" y="4132033"/>
            <a:chExt cx="4890574" cy="1343283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92FAF13-B42B-49F5-B57F-6B2A8FC8EDAB}"/>
                </a:ext>
              </a:extLst>
            </p:cNvPr>
            <p:cNvSpPr/>
            <p:nvPr/>
          </p:nvSpPr>
          <p:spPr>
            <a:xfrm>
              <a:off x="6392708" y="4132039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E6EAAF0-BC27-47D2-A998-D294CF096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2708" y="4132039"/>
              <a:ext cx="303891" cy="28727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9139BF8-CE58-4577-9E5F-BB08A9447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764" y="4484271"/>
              <a:ext cx="914841" cy="99104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52A1947-FE30-40B8-A1A1-349B7D7E9010}"/>
                </a:ext>
              </a:extLst>
            </p:cNvPr>
            <p:cNvSpPr/>
            <p:nvPr/>
          </p:nvSpPr>
          <p:spPr>
            <a:xfrm>
              <a:off x="7608272" y="4132038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D6058396-21DE-4D9F-B379-B8886CFD7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6689" y="4164519"/>
              <a:ext cx="1064590" cy="116716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B670D404-0573-4C95-A760-98FF846DE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1279" y="5282631"/>
              <a:ext cx="177529" cy="1926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04CC0B5-55B1-4F01-B452-328AF3D6F3DA}"/>
                </a:ext>
              </a:extLst>
            </p:cNvPr>
            <p:cNvSpPr/>
            <p:nvPr/>
          </p:nvSpPr>
          <p:spPr>
            <a:xfrm>
              <a:off x="8830169" y="4132037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BB2A246-4C5C-4D35-BEC9-AD235A660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6502" y="4164518"/>
              <a:ext cx="452670" cy="475888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42371EC4-3314-48C0-9E2A-9E6C3DA77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0254" y="4640406"/>
              <a:ext cx="732313" cy="791436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AF87EED-20A1-47A0-A172-63032927DC41}"/>
                </a:ext>
              </a:extLst>
            </p:cNvPr>
            <p:cNvSpPr/>
            <p:nvPr/>
          </p:nvSpPr>
          <p:spPr>
            <a:xfrm>
              <a:off x="10052066" y="4132036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609CE367-E8DD-48C4-B92D-819B463D3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269" y="4132033"/>
              <a:ext cx="783116" cy="81450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BAC63EE6-5858-4042-AAA7-17A1BCAD2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5181" y="5036124"/>
              <a:ext cx="448101" cy="43918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71CAA1B4-6E54-4244-B104-8828471D68E5}"/>
              </a:ext>
            </a:extLst>
          </p:cNvPr>
          <p:cNvGrpSpPr/>
          <p:nvPr/>
        </p:nvGrpSpPr>
        <p:grpSpPr>
          <a:xfrm>
            <a:off x="722341" y="3771593"/>
            <a:ext cx="4882838" cy="1343281"/>
            <a:chOff x="6392708" y="1966361"/>
            <a:chExt cx="4882838" cy="1343281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11F8BFB-B58B-4A4D-8A2A-050F69266B1A}"/>
                </a:ext>
              </a:extLst>
            </p:cNvPr>
            <p:cNvSpPr/>
            <p:nvPr/>
          </p:nvSpPr>
          <p:spPr>
            <a:xfrm>
              <a:off x="6392708" y="1966365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6534A32-BB20-4A5C-978C-0716080634ED}"/>
                </a:ext>
              </a:extLst>
            </p:cNvPr>
            <p:cNvCxnSpPr>
              <a:cxnSpLocks/>
              <a:endCxn id="87" idx="0"/>
            </p:cNvCxnSpPr>
            <p:nvPr/>
          </p:nvCxnSpPr>
          <p:spPr>
            <a:xfrm flipV="1">
              <a:off x="6392708" y="1966365"/>
              <a:ext cx="610949" cy="67163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B471E23E-2700-41AE-B26D-1B9D2E992A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656" y="2638003"/>
              <a:ext cx="610949" cy="67163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F9B9F050-CE4D-435C-9BB0-94935535025B}"/>
                </a:ext>
              </a:extLst>
            </p:cNvPr>
            <p:cNvSpPr/>
            <p:nvPr/>
          </p:nvSpPr>
          <p:spPr>
            <a:xfrm>
              <a:off x="7611439" y="1966365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9DCF6F2A-0938-4341-BC40-A3E947A8F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3021" y="1966364"/>
              <a:ext cx="914840" cy="1007457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AE4ACE25-9F5E-407C-935C-42CFBF6DD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2389" y="2973821"/>
              <a:ext cx="317781" cy="335819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D1D3211-F68E-4C37-B2C7-87352EEDF676}"/>
                </a:ext>
              </a:extLst>
            </p:cNvPr>
            <p:cNvSpPr/>
            <p:nvPr/>
          </p:nvSpPr>
          <p:spPr>
            <a:xfrm>
              <a:off x="8830169" y="1966363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DA821DAB-F22A-4F81-91A5-881199621F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8808" y="1966361"/>
              <a:ext cx="461447" cy="503731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8AACE7-B5C3-40B0-9A9B-2FBB7653D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0254" y="2470092"/>
              <a:ext cx="735480" cy="839547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F5744C7F-7CA3-4E1B-992C-88A171526394}"/>
                </a:ext>
              </a:extLst>
            </p:cNvPr>
            <p:cNvSpPr/>
            <p:nvPr/>
          </p:nvSpPr>
          <p:spPr>
            <a:xfrm>
              <a:off x="10053649" y="1966361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1DD4FFCD-5809-40AB-9501-E4F646735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269" y="1996402"/>
              <a:ext cx="735479" cy="809509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D9DA071-8C63-46AB-AF09-8CAEFD5F9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5447" y="2889865"/>
              <a:ext cx="419804" cy="419772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AC4A935-79D1-4313-8F90-0FAE84FA67DC}"/>
              </a:ext>
            </a:extLst>
          </p:cNvPr>
          <p:cNvGrpSpPr/>
          <p:nvPr/>
        </p:nvGrpSpPr>
        <p:grpSpPr>
          <a:xfrm>
            <a:off x="590252" y="3789582"/>
            <a:ext cx="4890574" cy="1343283"/>
            <a:chOff x="6392708" y="4132033"/>
            <a:chExt cx="4890574" cy="1343283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474233B-D18D-424F-8DC9-9E720E4669D0}"/>
                </a:ext>
              </a:extLst>
            </p:cNvPr>
            <p:cNvSpPr/>
            <p:nvPr/>
          </p:nvSpPr>
          <p:spPr>
            <a:xfrm>
              <a:off x="6392708" y="4132039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CBFDD1EC-F006-49F0-9A49-5193BC336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2708" y="4132039"/>
              <a:ext cx="303891" cy="28727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3D7B96BD-5ED3-4E4F-B3A5-91B8B9DCB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764" y="4484271"/>
              <a:ext cx="914841" cy="99104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F0C56FEF-2BE6-458B-A921-CCE9FA1F8F59}"/>
                </a:ext>
              </a:extLst>
            </p:cNvPr>
            <p:cNvSpPr/>
            <p:nvPr/>
          </p:nvSpPr>
          <p:spPr>
            <a:xfrm>
              <a:off x="7608272" y="4132038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F9724B02-3DEB-4DC1-9168-E2DE7D35F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6689" y="4164519"/>
              <a:ext cx="1064590" cy="116716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5E444D9-A7D4-4549-8FD5-E84B5222B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1279" y="5282631"/>
              <a:ext cx="177529" cy="1926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C8ACF07-C0F3-4FE9-A667-CEF9574F0C7A}"/>
                </a:ext>
              </a:extLst>
            </p:cNvPr>
            <p:cNvSpPr/>
            <p:nvPr/>
          </p:nvSpPr>
          <p:spPr>
            <a:xfrm>
              <a:off x="8830169" y="4132037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F0EEDFD5-97BD-423B-92E4-9C4E9F4E7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6502" y="4164518"/>
              <a:ext cx="452670" cy="475888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FF9E40A3-9CD6-4A2F-AECC-D47A54ABC6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0254" y="4640406"/>
              <a:ext cx="732313" cy="791436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924F8AE5-A917-4AE8-BA2D-6D8BAEF1F963}"/>
                </a:ext>
              </a:extLst>
            </p:cNvPr>
            <p:cNvSpPr/>
            <p:nvPr/>
          </p:nvSpPr>
          <p:spPr>
            <a:xfrm>
              <a:off x="10052066" y="4132036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F0E1912B-F766-4B82-8316-8772372E7F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269" y="4132033"/>
              <a:ext cx="783116" cy="81450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C90F725-6770-4F11-833E-3A127BB99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5181" y="5036124"/>
              <a:ext cx="448101" cy="43918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36DCE71-7F0F-439F-A10B-BEFACCE89563}"/>
              </a:ext>
            </a:extLst>
          </p:cNvPr>
          <p:cNvSpPr txBox="1"/>
          <p:nvPr/>
        </p:nvSpPr>
        <p:spPr>
          <a:xfrm>
            <a:off x="1385790" y="5490189"/>
            <a:ext cx="365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Collided Transmissions 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1A13EB-9428-43B6-8E04-0CB896B29C68}"/>
              </a:ext>
            </a:extLst>
          </p:cNvPr>
          <p:cNvSpPr txBox="1"/>
          <p:nvPr/>
        </p:nvSpPr>
        <p:spPr>
          <a:xfrm>
            <a:off x="7548381" y="6104088"/>
            <a:ext cx="4008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Separated Transmissions 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CB6B527A-D474-4E72-A47A-06202BEF1FA3}"/>
              </a:ext>
            </a:extLst>
          </p:cNvPr>
          <p:cNvSpPr/>
          <p:nvPr/>
        </p:nvSpPr>
        <p:spPr>
          <a:xfrm>
            <a:off x="6028129" y="4258079"/>
            <a:ext cx="419804" cy="335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F3BB9B-E8C5-4378-8202-BD689309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6E56CE-9D54-44A6-89FF-B549C9A4BB21}"/>
              </a:ext>
            </a:extLst>
          </p:cNvPr>
          <p:cNvSpPr txBox="1"/>
          <p:nvPr/>
        </p:nvSpPr>
        <p:spPr>
          <a:xfrm>
            <a:off x="1264674" y="1371128"/>
            <a:ext cx="299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Cumulative Error</a:t>
            </a:r>
            <a:endParaRPr lang="zh-CN" altLang="en-US" sz="3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8FA8F65-1583-4F10-977D-1A353C64D193}"/>
              </a:ext>
            </a:extLst>
          </p:cNvPr>
          <p:cNvGrpSpPr/>
          <p:nvPr/>
        </p:nvGrpSpPr>
        <p:grpSpPr>
          <a:xfrm>
            <a:off x="6612317" y="2812354"/>
            <a:ext cx="4890574" cy="1343283"/>
            <a:chOff x="6392708" y="4132033"/>
            <a:chExt cx="4890574" cy="134328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C156A6-2304-47AF-B5CD-CDAB84A03569}"/>
                </a:ext>
              </a:extLst>
            </p:cNvPr>
            <p:cNvSpPr/>
            <p:nvPr/>
          </p:nvSpPr>
          <p:spPr>
            <a:xfrm>
              <a:off x="6392708" y="4132039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751D81E-AC4A-4070-BAD8-65A7B3D85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2708" y="4132039"/>
              <a:ext cx="303891" cy="28727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D4CB7F1-9345-438D-B990-048CBA875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764" y="4484271"/>
              <a:ext cx="914841" cy="99104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16EF9E3-FE21-47E7-8FE7-18450C69ADD6}"/>
                </a:ext>
              </a:extLst>
            </p:cNvPr>
            <p:cNvSpPr/>
            <p:nvPr/>
          </p:nvSpPr>
          <p:spPr>
            <a:xfrm>
              <a:off x="7608272" y="4132038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0219D19-3D7C-402A-B6FE-FA9123D20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6689" y="4164519"/>
              <a:ext cx="1064590" cy="116716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1C2B8EF-0A7B-4299-8212-8207669238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1279" y="5282631"/>
              <a:ext cx="177529" cy="1926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78A602A-04CD-4AA0-9B5A-1AE98377A6EA}"/>
                </a:ext>
              </a:extLst>
            </p:cNvPr>
            <p:cNvSpPr/>
            <p:nvPr/>
          </p:nvSpPr>
          <p:spPr>
            <a:xfrm>
              <a:off x="8830169" y="4132037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565C88AF-AA41-4520-ADFC-2EBD5484AB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6502" y="4164518"/>
              <a:ext cx="452670" cy="475888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6113C5B6-6236-49DD-9AB2-7F419F1B1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0254" y="4640406"/>
              <a:ext cx="732313" cy="791436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EA1874B7-AB2B-479C-BAA3-E0D89E8D84E9}"/>
                </a:ext>
              </a:extLst>
            </p:cNvPr>
            <p:cNvSpPr/>
            <p:nvPr/>
          </p:nvSpPr>
          <p:spPr>
            <a:xfrm>
              <a:off x="10052066" y="4132036"/>
              <a:ext cx="1221897" cy="13432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67CE4C8-7E71-4C6C-9814-A46FBB32E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269" y="4132033"/>
              <a:ext cx="783116" cy="81450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BA911265-23F0-4F05-A9F8-2D015AC86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5181" y="5036124"/>
              <a:ext cx="448101" cy="43918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741EC6BD-48F3-4467-9D6B-0B382C56428F}"/>
              </a:ext>
            </a:extLst>
          </p:cNvPr>
          <p:cNvGrpSpPr/>
          <p:nvPr/>
        </p:nvGrpSpPr>
        <p:grpSpPr>
          <a:xfrm>
            <a:off x="6601504" y="4659366"/>
            <a:ext cx="4882838" cy="1343281"/>
            <a:chOff x="6392708" y="1966361"/>
            <a:chExt cx="4882838" cy="1343281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914C5F2D-975D-4D5D-8807-C0B65B400A62}"/>
                </a:ext>
              </a:extLst>
            </p:cNvPr>
            <p:cNvSpPr/>
            <p:nvPr/>
          </p:nvSpPr>
          <p:spPr>
            <a:xfrm>
              <a:off x="6392708" y="1966365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90D7718E-D8B7-46FA-9CAA-7B70F1BF9626}"/>
                </a:ext>
              </a:extLst>
            </p:cNvPr>
            <p:cNvCxnSpPr>
              <a:cxnSpLocks/>
              <a:endCxn id="115" idx="0"/>
            </p:cNvCxnSpPr>
            <p:nvPr/>
          </p:nvCxnSpPr>
          <p:spPr>
            <a:xfrm flipV="1">
              <a:off x="6392708" y="1966365"/>
              <a:ext cx="610949" cy="67163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4C5AD5D0-1B5C-4412-B708-351FEC247E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656" y="2638003"/>
              <a:ext cx="610949" cy="67163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F11FD89E-F475-4C28-907F-723B57ACF7CF}"/>
                </a:ext>
              </a:extLst>
            </p:cNvPr>
            <p:cNvSpPr/>
            <p:nvPr/>
          </p:nvSpPr>
          <p:spPr>
            <a:xfrm>
              <a:off x="7611439" y="1966365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2A7AE204-1A59-4D6B-8C2A-059DD6F2C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3021" y="1966364"/>
              <a:ext cx="914840" cy="1007457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E8CF21D5-D473-478E-B10E-C92C02841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2389" y="2973821"/>
              <a:ext cx="317781" cy="335819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8AF68811-3B3A-4CA3-95CA-9A7B9384661E}"/>
                </a:ext>
              </a:extLst>
            </p:cNvPr>
            <p:cNvSpPr/>
            <p:nvPr/>
          </p:nvSpPr>
          <p:spPr>
            <a:xfrm>
              <a:off x="8830169" y="1966363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A64B3F2A-9539-4EC7-9E51-7F50B0952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8808" y="1966361"/>
              <a:ext cx="461447" cy="503731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1778F0C6-BF16-48F1-9FB9-3AC4FC66A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0254" y="2470092"/>
              <a:ext cx="735480" cy="839547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91A60696-F052-4181-B952-42750AD50248}"/>
                </a:ext>
              </a:extLst>
            </p:cNvPr>
            <p:cNvSpPr/>
            <p:nvPr/>
          </p:nvSpPr>
          <p:spPr>
            <a:xfrm>
              <a:off x="10053649" y="1966361"/>
              <a:ext cx="1221897" cy="13432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B588B203-0715-41C4-8D6B-3B9CFB8F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269" y="1996402"/>
              <a:ext cx="735479" cy="809509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CF7A6E7E-58BC-4CE6-92BF-E92C5746B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5447" y="2889865"/>
              <a:ext cx="419804" cy="419772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39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49869 -0.139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5" y="-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51002 0.092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95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51002 0.092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95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49869 -0.1393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5" y="-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Design Overview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2D004A-2295-4CD3-AEBB-CEC5F95F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96A6AD2-B5D1-4932-917D-401A7FF2550A}"/>
              </a:ext>
            </a:extLst>
          </p:cNvPr>
          <p:cNvSpPr/>
          <p:nvPr/>
        </p:nvSpPr>
        <p:spPr>
          <a:xfrm rot="5400000">
            <a:off x="6311526" y="5950358"/>
            <a:ext cx="332926" cy="4790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353AA0-B032-4FF6-8839-D95D67592EB7}"/>
              </a:ext>
            </a:extLst>
          </p:cNvPr>
          <p:cNvSpPr txBox="1"/>
          <p:nvPr/>
        </p:nvSpPr>
        <p:spPr>
          <a:xfrm>
            <a:off x="4707291" y="993011"/>
            <a:ext cx="365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Collided Transmissions 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2A56AC0-F516-4ACE-8C3F-2E7CB61CA839}"/>
              </a:ext>
            </a:extLst>
          </p:cNvPr>
          <p:cNvSpPr txBox="1"/>
          <p:nvPr/>
        </p:nvSpPr>
        <p:spPr>
          <a:xfrm>
            <a:off x="2886607" y="3482258"/>
            <a:ext cx="3087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1. Spectral Coefficient</a:t>
            </a:r>
          </a:p>
          <a:p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2. Cumulative Spectral coefficient</a:t>
            </a:r>
          </a:p>
          <a:p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3. Peaks Evaluation</a:t>
            </a:r>
          </a:p>
          <a:p>
            <a:pPr marL="457200" indent="-457200">
              <a:buAutoNum type="arabicPeriod"/>
            </a:pPr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4" name="矩形: 圆顶角 23">
            <a:extLst>
              <a:ext uri="{FF2B5EF4-FFF2-40B4-BE49-F238E27FC236}">
                <a16:creationId xmlns:a16="http://schemas.microsoft.com/office/drawing/2014/main" id="{B409B0D0-FF21-476C-B0BB-CB5259D1752E}"/>
              </a:ext>
            </a:extLst>
          </p:cNvPr>
          <p:cNvSpPr/>
          <p:nvPr/>
        </p:nvSpPr>
        <p:spPr>
          <a:xfrm>
            <a:off x="2879223" y="2627503"/>
            <a:ext cx="2971560" cy="735856"/>
          </a:xfrm>
          <a:prstGeom prst="round2SameRect">
            <a:avLst/>
          </a:prstGeom>
          <a:solidFill>
            <a:srgbClr val="0240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Symbol Classification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: 圆顶角 24">
            <a:extLst>
              <a:ext uri="{FF2B5EF4-FFF2-40B4-BE49-F238E27FC236}">
                <a16:creationId xmlns:a16="http://schemas.microsoft.com/office/drawing/2014/main" id="{196B6174-38B9-410D-B680-00A3900001C2}"/>
              </a:ext>
            </a:extLst>
          </p:cNvPr>
          <p:cNvSpPr/>
          <p:nvPr/>
        </p:nvSpPr>
        <p:spPr>
          <a:xfrm rot="10800000">
            <a:off x="2894940" y="3431669"/>
            <a:ext cx="2940125" cy="1687626"/>
          </a:xfrm>
          <a:prstGeom prst="round2SameRect">
            <a:avLst/>
          </a:prstGeom>
          <a:noFill/>
          <a:ln w="50800">
            <a:solidFill>
              <a:srgbClr val="0240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C75B7D-E50F-4A05-8618-393F102D7FC3}"/>
              </a:ext>
            </a:extLst>
          </p:cNvPr>
          <p:cNvSpPr txBox="1"/>
          <p:nvPr/>
        </p:nvSpPr>
        <p:spPr>
          <a:xfrm>
            <a:off x="4473753" y="6226513"/>
            <a:ext cx="4008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Separated Transmissions 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05807CA-457E-4644-B6A3-21AD2982AD92}"/>
              </a:ext>
            </a:extLst>
          </p:cNvPr>
          <p:cNvSpPr/>
          <p:nvPr/>
        </p:nvSpPr>
        <p:spPr>
          <a:xfrm>
            <a:off x="2573905" y="1985441"/>
            <a:ext cx="3603910" cy="355470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37517E8-4B42-4379-9B24-C9CEC5984B00}"/>
              </a:ext>
            </a:extLst>
          </p:cNvPr>
          <p:cNvSpPr txBox="1"/>
          <p:nvPr/>
        </p:nvSpPr>
        <p:spPr>
          <a:xfrm>
            <a:off x="3466761" y="2182958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Core Design</a:t>
            </a:r>
            <a:endParaRPr lang="zh-CN" altLang="en-US" sz="2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5D3D801-BEDE-40D2-B543-20AB31EC1C73}"/>
              </a:ext>
            </a:extLst>
          </p:cNvPr>
          <p:cNvSpPr/>
          <p:nvPr/>
        </p:nvSpPr>
        <p:spPr>
          <a:xfrm>
            <a:off x="6788071" y="1985441"/>
            <a:ext cx="3603910" cy="35547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2">
            <a:extLst>
              <a:ext uri="{FF2B5EF4-FFF2-40B4-BE49-F238E27FC236}">
                <a16:creationId xmlns:a16="http://schemas.microsoft.com/office/drawing/2014/main" id="{9373BCAA-8DE9-4D9A-BFA2-BB183CE145DB}"/>
              </a:ext>
            </a:extLst>
          </p:cNvPr>
          <p:cNvSpPr/>
          <p:nvPr/>
        </p:nvSpPr>
        <p:spPr>
          <a:xfrm rot="5400000">
            <a:off x="6226164" y="1398280"/>
            <a:ext cx="402596" cy="4790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CB25CA3-2006-434E-8429-393B8653FC35}"/>
              </a:ext>
            </a:extLst>
          </p:cNvPr>
          <p:cNvSpPr txBox="1"/>
          <p:nvPr/>
        </p:nvSpPr>
        <p:spPr>
          <a:xfrm>
            <a:off x="7373528" y="2131032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Enhanced Design</a:t>
            </a:r>
            <a:endParaRPr lang="zh-CN" altLang="en-US" sz="2400" b="1" dirty="0"/>
          </a:p>
        </p:txBody>
      </p:sp>
      <p:sp>
        <p:nvSpPr>
          <p:cNvPr id="41" name="矩形: 圆顶角 32">
            <a:extLst>
              <a:ext uri="{FF2B5EF4-FFF2-40B4-BE49-F238E27FC236}">
                <a16:creationId xmlns:a16="http://schemas.microsoft.com/office/drawing/2014/main" id="{082847FD-6171-47CB-A9C0-DC48F2496786}"/>
              </a:ext>
            </a:extLst>
          </p:cNvPr>
          <p:cNvSpPr/>
          <p:nvPr/>
        </p:nvSpPr>
        <p:spPr>
          <a:xfrm>
            <a:off x="7104246" y="2862209"/>
            <a:ext cx="2971560" cy="735856"/>
          </a:xfrm>
          <a:prstGeom prst="round2SameRect">
            <a:avLst/>
          </a:prstGeom>
          <a:solidFill>
            <a:srgbClr val="0240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Spectrum Leakage Elimination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矩形: 圆顶角 32">
            <a:extLst>
              <a:ext uri="{FF2B5EF4-FFF2-40B4-BE49-F238E27FC236}">
                <a16:creationId xmlns:a16="http://schemas.microsoft.com/office/drawing/2014/main" id="{8B4EB066-3660-4E96-AE4A-7DD781C9BD24}"/>
              </a:ext>
            </a:extLst>
          </p:cNvPr>
          <p:cNvSpPr/>
          <p:nvPr/>
        </p:nvSpPr>
        <p:spPr>
          <a:xfrm>
            <a:off x="7104246" y="4141912"/>
            <a:ext cx="2971560" cy="735856"/>
          </a:xfrm>
          <a:prstGeom prst="round2SameRect">
            <a:avLst/>
          </a:prstGeom>
          <a:solidFill>
            <a:srgbClr val="0240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Preamble Detection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4C2279B-ABD3-47B6-89DF-6702309F2FE3}"/>
              </a:ext>
            </a:extLst>
          </p:cNvPr>
          <p:cNvSpPr/>
          <p:nvPr/>
        </p:nvSpPr>
        <p:spPr>
          <a:xfrm>
            <a:off x="2166667" y="1857349"/>
            <a:ext cx="8622647" cy="41660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2542BC0-07BC-4FE4-ACC4-F1EDF92F4B15}"/>
              </a:ext>
            </a:extLst>
          </p:cNvPr>
          <p:cNvSpPr txBox="1"/>
          <p:nvPr/>
        </p:nvSpPr>
        <p:spPr>
          <a:xfrm>
            <a:off x="5973791" y="5475893"/>
            <a:ext cx="114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SCLoRa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87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74645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cs typeface="Calibri" panose="020F0502020204030204" pitchFamily="34" charset="0"/>
              </a:rPr>
              <a:t>Enhanced Design: Spectrum Leakage Elimination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70D576C1-C1B7-40F8-8411-786FA76C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3" y="1725098"/>
            <a:ext cx="5473959" cy="2799505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5A1F3E46-E3A2-4AB4-99D7-75CD3894D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054" y="1667755"/>
            <a:ext cx="5532847" cy="2799505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955A2D6A-4F52-4920-94CF-7A0F24DA8827}"/>
              </a:ext>
            </a:extLst>
          </p:cNvPr>
          <p:cNvSpPr/>
          <p:nvPr/>
        </p:nvSpPr>
        <p:spPr>
          <a:xfrm rot="16200000">
            <a:off x="-35945" y="2807599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|FFT|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66E9249-66B0-4732-B242-04650A37A0C0}"/>
              </a:ext>
            </a:extLst>
          </p:cNvPr>
          <p:cNvSpPr/>
          <p:nvPr/>
        </p:nvSpPr>
        <p:spPr>
          <a:xfrm rot="16200000">
            <a:off x="5886976" y="2807599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|FFT|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98E3225-0363-4B78-B7C9-D5D2204AE8C9}"/>
              </a:ext>
            </a:extLst>
          </p:cNvPr>
          <p:cNvSpPr/>
          <p:nvPr/>
        </p:nvSpPr>
        <p:spPr>
          <a:xfrm>
            <a:off x="2755856" y="4524602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FFT Bin#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0557D96-C260-4BB3-9D8C-A59B741E3898}"/>
              </a:ext>
            </a:extLst>
          </p:cNvPr>
          <p:cNvSpPr/>
          <p:nvPr/>
        </p:nvSpPr>
        <p:spPr>
          <a:xfrm>
            <a:off x="8708221" y="4524602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FFT Bin#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0851" y="5421859"/>
            <a:ext cx="11611840" cy="523220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 function can change the proportional relationship between main lobe and side lobe. </a:t>
            </a:r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6D34AD5-2C4E-4F80-AD9C-CE7C15B5FA3E}"/>
              </a:ext>
            </a:extLst>
          </p:cNvPr>
          <p:cNvSpPr/>
          <p:nvPr/>
        </p:nvSpPr>
        <p:spPr>
          <a:xfrm>
            <a:off x="5773314" y="6191906"/>
            <a:ext cx="5337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For details, </a:t>
            </a:r>
            <a:r>
              <a:rPr lang="en-US" altLang="zh-CN" sz="2800" b="1" dirty="0" err="1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pls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refer to our paper…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CD4C2D-F158-469E-A337-AD0F2253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051DFEF-B0D7-4450-9338-F8B87BBB6D51}"/>
              </a:ext>
            </a:extLst>
          </p:cNvPr>
          <p:cNvSpPr/>
          <p:nvPr/>
        </p:nvSpPr>
        <p:spPr>
          <a:xfrm>
            <a:off x="2375451" y="2027847"/>
            <a:ext cx="380405" cy="369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5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Enhanced Design: Preamble Detection</a:t>
            </a:r>
            <a:r>
              <a:rPr lang="en-US" altLang="zh-CN" sz="4000" b="1" dirty="0">
                <a:solidFill>
                  <a:prstClr val="white"/>
                </a:solidFill>
                <a:cs typeface="Calibri" panose="020F0502020204030204" pitchFamily="34" charset="0"/>
              </a:rPr>
              <a:t> </a:t>
            </a:r>
            <a:endParaRPr lang="zh-CN" altLang="en-US" sz="4000" b="1" dirty="0">
              <a:solidFill>
                <a:prstClr val="white"/>
              </a:solidFill>
              <a:cs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3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CBD72EF-7D80-49D9-8C39-58918CE52895}"/>
              </a:ext>
            </a:extLst>
          </p:cNvPr>
          <p:cNvSpPr/>
          <p:nvPr/>
        </p:nvSpPr>
        <p:spPr>
          <a:xfrm>
            <a:off x="9288387" y="2096652"/>
            <a:ext cx="2006082" cy="2397968"/>
          </a:xfrm>
          <a:prstGeom prst="rect">
            <a:avLst/>
          </a:prstGeom>
          <a:solidFill>
            <a:srgbClr val="FFD966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DDE749B-6619-409F-95A1-A8940DF55ED4}"/>
              </a:ext>
            </a:extLst>
          </p:cNvPr>
          <p:cNvSpPr/>
          <p:nvPr/>
        </p:nvSpPr>
        <p:spPr>
          <a:xfrm>
            <a:off x="7264811" y="2096652"/>
            <a:ext cx="2006082" cy="2397968"/>
          </a:xfrm>
          <a:prstGeom prst="rect">
            <a:avLst/>
          </a:prstGeom>
          <a:solidFill>
            <a:srgbClr val="FFD966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9FCC429-8760-4865-99BE-8E543B9A20B5}"/>
              </a:ext>
            </a:extLst>
          </p:cNvPr>
          <p:cNvSpPr/>
          <p:nvPr/>
        </p:nvSpPr>
        <p:spPr>
          <a:xfrm>
            <a:off x="5241040" y="2096653"/>
            <a:ext cx="2006082" cy="2397968"/>
          </a:xfrm>
          <a:prstGeom prst="rect">
            <a:avLst/>
          </a:prstGeom>
          <a:solidFill>
            <a:srgbClr val="FFD966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B510C7-5023-47F9-A0D9-C4D8C2E9F7C7}"/>
              </a:ext>
            </a:extLst>
          </p:cNvPr>
          <p:cNvSpPr/>
          <p:nvPr/>
        </p:nvSpPr>
        <p:spPr>
          <a:xfrm>
            <a:off x="3217464" y="2096654"/>
            <a:ext cx="2006082" cy="2397968"/>
          </a:xfrm>
          <a:prstGeom prst="rect">
            <a:avLst/>
          </a:prstGeom>
          <a:solidFill>
            <a:srgbClr val="FFD966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70E768-46F7-46A9-A831-6F5B92873417}"/>
              </a:ext>
            </a:extLst>
          </p:cNvPr>
          <p:cNvSpPr/>
          <p:nvPr/>
        </p:nvSpPr>
        <p:spPr>
          <a:xfrm>
            <a:off x="1193888" y="2096654"/>
            <a:ext cx="2006082" cy="2397968"/>
          </a:xfrm>
          <a:prstGeom prst="rect">
            <a:avLst/>
          </a:prstGeom>
          <a:solidFill>
            <a:srgbClr val="FFD966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D7756A39-213D-4492-8203-4CBE3F574A74}"/>
              </a:ext>
            </a:extLst>
          </p:cNvPr>
          <p:cNvSpPr/>
          <p:nvPr/>
        </p:nvSpPr>
        <p:spPr>
          <a:xfrm>
            <a:off x="1438040" y="3001716"/>
            <a:ext cx="149290" cy="149290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上 27">
            <a:extLst>
              <a:ext uri="{FF2B5EF4-FFF2-40B4-BE49-F238E27FC236}">
                <a16:creationId xmlns:a16="http://schemas.microsoft.com/office/drawing/2014/main" id="{9DE23230-B0D0-4982-991D-EFEE351E5E90}"/>
              </a:ext>
            </a:extLst>
          </p:cNvPr>
          <p:cNvSpPr/>
          <p:nvPr/>
        </p:nvSpPr>
        <p:spPr>
          <a:xfrm>
            <a:off x="1831482" y="3962776"/>
            <a:ext cx="168726" cy="531846"/>
          </a:xfrm>
          <a:prstGeom prst="upArrow">
            <a:avLst/>
          </a:prstGeom>
          <a:solidFill>
            <a:srgbClr val="02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BCDEC149-3DC2-44C8-8D25-C4F97A853DB0}"/>
              </a:ext>
            </a:extLst>
          </p:cNvPr>
          <p:cNvSpPr/>
          <p:nvPr/>
        </p:nvSpPr>
        <p:spPr>
          <a:xfrm>
            <a:off x="2607865" y="3011054"/>
            <a:ext cx="127130" cy="1483567"/>
          </a:xfrm>
          <a:prstGeom prst="upArrow">
            <a:avLst/>
          </a:prstGeom>
          <a:solidFill>
            <a:srgbClr val="02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上 43">
            <a:extLst>
              <a:ext uri="{FF2B5EF4-FFF2-40B4-BE49-F238E27FC236}">
                <a16:creationId xmlns:a16="http://schemas.microsoft.com/office/drawing/2014/main" id="{DDB16667-E400-437C-9535-50A6DA3635A7}"/>
              </a:ext>
            </a:extLst>
          </p:cNvPr>
          <p:cNvSpPr/>
          <p:nvPr/>
        </p:nvSpPr>
        <p:spPr>
          <a:xfrm>
            <a:off x="3426434" y="3001717"/>
            <a:ext cx="149484" cy="149290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上 44">
            <a:extLst>
              <a:ext uri="{FF2B5EF4-FFF2-40B4-BE49-F238E27FC236}">
                <a16:creationId xmlns:a16="http://schemas.microsoft.com/office/drawing/2014/main" id="{8C9AF11A-D886-47E5-A6FA-45F85D7B3F4A}"/>
              </a:ext>
            </a:extLst>
          </p:cNvPr>
          <p:cNvSpPr/>
          <p:nvPr/>
        </p:nvSpPr>
        <p:spPr>
          <a:xfrm flipH="1">
            <a:off x="4127491" y="2693813"/>
            <a:ext cx="149289" cy="1800806"/>
          </a:xfrm>
          <a:prstGeom prst="upArrow">
            <a:avLst/>
          </a:prstGeom>
          <a:solidFill>
            <a:srgbClr val="02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上 45">
            <a:extLst>
              <a:ext uri="{FF2B5EF4-FFF2-40B4-BE49-F238E27FC236}">
                <a16:creationId xmlns:a16="http://schemas.microsoft.com/office/drawing/2014/main" id="{27FAABBA-5CAC-4306-ADAF-E9EDC96BF325}"/>
              </a:ext>
            </a:extLst>
          </p:cNvPr>
          <p:cNvSpPr/>
          <p:nvPr/>
        </p:nvSpPr>
        <p:spPr>
          <a:xfrm>
            <a:off x="3670779" y="3547564"/>
            <a:ext cx="149289" cy="947050"/>
          </a:xfrm>
          <a:prstGeom prst="upArrow">
            <a:avLst/>
          </a:prstGeom>
          <a:solidFill>
            <a:srgbClr val="02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上 47">
            <a:extLst>
              <a:ext uri="{FF2B5EF4-FFF2-40B4-BE49-F238E27FC236}">
                <a16:creationId xmlns:a16="http://schemas.microsoft.com/office/drawing/2014/main" id="{E63431D2-87AF-4058-AA7B-2CD60E7B701C}"/>
              </a:ext>
            </a:extLst>
          </p:cNvPr>
          <p:cNvSpPr/>
          <p:nvPr/>
        </p:nvSpPr>
        <p:spPr>
          <a:xfrm>
            <a:off x="5485191" y="3001717"/>
            <a:ext cx="166979" cy="149290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 48">
            <a:extLst>
              <a:ext uri="{FF2B5EF4-FFF2-40B4-BE49-F238E27FC236}">
                <a16:creationId xmlns:a16="http://schemas.microsoft.com/office/drawing/2014/main" id="{0D706E71-97AA-49D8-8557-8EAD62A4C6CD}"/>
              </a:ext>
            </a:extLst>
          </p:cNvPr>
          <p:cNvSpPr/>
          <p:nvPr/>
        </p:nvSpPr>
        <p:spPr>
          <a:xfrm>
            <a:off x="5300525" y="3337625"/>
            <a:ext cx="166977" cy="1156994"/>
          </a:xfrm>
          <a:prstGeom prst="upArrow">
            <a:avLst/>
          </a:prstGeom>
          <a:solidFill>
            <a:srgbClr val="02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上 49">
            <a:extLst>
              <a:ext uri="{FF2B5EF4-FFF2-40B4-BE49-F238E27FC236}">
                <a16:creationId xmlns:a16="http://schemas.microsoft.com/office/drawing/2014/main" id="{4BE33910-33C8-4F93-8AB7-EFF31610012F}"/>
              </a:ext>
            </a:extLst>
          </p:cNvPr>
          <p:cNvSpPr/>
          <p:nvPr/>
        </p:nvSpPr>
        <p:spPr>
          <a:xfrm>
            <a:off x="6540330" y="2488534"/>
            <a:ext cx="162313" cy="2006080"/>
          </a:xfrm>
          <a:prstGeom prst="upArrow">
            <a:avLst/>
          </a:prstGeom>
          <a:solidFill>
            <a:srgbClr val="02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箭头: 上 51">
            <a:extLst>
              <a:ext uri="{FF2B5EF4-FFF2-40B4-BE49-F238E27FC236}">
                <a16:creationId xmlns:a16="http://schemas.microsoft.com/office/drawing/2014/main" id="{7736E225-2A61-4CE8-ACE1-6AE8D966C3AC}"/>
              </a:ext>
            </a:extLst>
          </p:cNvPr>
          <p:cNvSpPr/>
          <p:nvPr/>
        </p:nvSpPr>
        <p:spPr>
          <a:xfrm>
            <a:off x="7508963" y="3001716"/>
            <a:ext cx="149290" cy="149290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箭头: 上 52">
            <a:extLst>
              <a:ext uri="{FF2B5EF4-FFF2-40B4-BE49-F238E27FC236}">
                <a16:creationId xmlns:a16="http://schemas.microsoft.com/office/drawing/2014/main" id="{568C400C-0FF6-4C5D-94E3-AD5BA34CD1F7}"/>
              </a:ext>
            </a:extLst>
          </p:cNvPr>
          <p:cNvSpPr/>
          <p:nvPr/>
        </p:nvSpPr>
        <p:spPr>
          <a:xfrm>
            <a:off x="8265910" y="2693813"/>
            <a:ext cx="149290" cy="1786803"/>
          </a:xfrm>
          <a:prstGeom prst="upArrow">
            <a:avLst/>
          </a:prstGeom>
          <a:solidFill>
            <a:srgbClr val="02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箭头: 上 53">
            <a:extLst>
              <a:ext uri="{FF2B5EF4-FFF2-40B4-BE49-F238E27FC236}">
                <a16:creationId xmlns:a16="http://schemas.microsoft.com/office/drawing/2014/main" id="{A0FF40C9-7A1D-4B76-AA12-554DF4784F8B}"/>
              </a:ext>
            </a:extLst>
          </p:cNvPr>
          <p:cNvSpPr/>
          <p:nvPr/>
        </p:nvSpPr>
        <p:spPr>
          <a:xfrm>
            <a:off x="8678788" y="2889756"/>
            <a:ext cx="149290" cy="1604863"/>
          </a:xfrm>
          <a:prstGeom prst="upArrow">
            <a:avLst/>
          </a:prstGeom>
          <a:solidFill>
            <a:srgbClr val="02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上 55">
            <a:extLst>
              <a:ext uri="{FF2B5EF4-FFF2-40B4-BE49-F238E27FC236}">
                <a16:creationId xmlns:a16="http://schemas.microsoft.com/office/drawing/2014/main" id="{28B94191-4897-42AF-BBD9-2336CCDD826D}"/>
              </a:ext>
            </a:extLst>
          </p:cNvPr>
          <p:cNvSpPr/>
          <p:nvPr/>
        </p:nvSpPr>
        <p:spPr>
          <a:xfrm>
            <a:off x="9550033" y="3001715"/>
            <a:ext cx="149290" cy="149290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箭头: 上 56">
            <a:extLst>
              <a:ext uri="{FF2B5EF4-FFF2-40B4-BE49-F238E27FC236}">
                <a16:creationId xmlns:a16="http://schemas.microsoft.com/office/drawing/2014/main" id="{0A42F871-5583-4A7D-AC53-C3F861201F8D}"/>
              </a:ext>
            </a:extLst>
          </p:cNvPr>
          <p:cNvSpPr/>
          <p:nvPr/>
        </p:nvSpPr>
        <p:spPr>
          <a:xfrm>
            <a:off x="9667641" y="3769545"/>
            <a:ext cx="149290" cy="725074"/>
          </a:xfrm>
          <a:prstGeom prst="upArrow">
            <a:avLst/>
          </a:prstGeom>
          <a:solidFill>
            <a:srgbClr val="02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上 57">
            <a:extLst>
              <a:ext uri="{FF2B5EF4-FFF2-40B4-BE49-F238E27FC236}">
                <a16:creationId xmlns:a16="http://schemas.microsoft.com/office/drawing/2014/main" id="{672295B2-52F8-4680-9868-198C503DB4E3}"/>
              </a:ext>
            </a:extLst>
          </p:cNvPr>
          <p:cNvSpPr/>
          <p:nvPr/>
        </p:nvSpPr>
        <p:spPr>
          <a:xfrm>
            <a:off x="10719858" y="3337625"/>
            <a:ext cx="149290" cy="1156993"/>
          </a:xfrm>
          <a:prstGeom prst="upArrow">
            <a:avLst/>
          </a:prstGeom>
          <a:solidFill>
            <a:srgbClr val="02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上 58">
            <a:extLst>
              <a:ext uri="{FF2B5EF4-FFF2-40B4-BE49-F238E27FC236}">
                <a16:creationId xmlns:a16="http://schemas.microsoft.com/office/drawing/2014/main" id="{01207620-8488-4D6B-B483-FD7D1C4A49B1}"/>
              </a:ext>
            </a:extLst>
          </p:cNvPr>
          <p:cNvSpPr/>
          <p:nvPr/>
        </p:nvSpPr>
        <p:spPr>
          <a:xfrm>
            <a:off x="4828162" y="3869470"/>
            <a:ext cx="149289" cy="625149"/>
          </a:xfrm>
          <a:prstGeom prst="upArrow">
            <a:avLst/>
          </a:prstGeom>
          <a:solidFill>
            <a:srgbClr val="02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855F6E-75B3-45F7-B69E-80EEC22DEB40}"/>
              </a:ext>
            </a:extLst>
          </p:cNvPr>
          <p:cNvSpPr/>
          <p:nvPr/>
        </p:nvSpPr>
        <p:spPr>
          <a:xfrm>
            <a:off x="1664317" y="1553916"/>
            <a:ext cx="1070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window1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CFBC09A-C4D7-4EF2-80D7-356BF7E262FE}"/>
              </a:ext>
            </a:extLst>
          </p:cNvPr>
          <p:cNvSpPr/>
          <p:nvPr/>
        </p:nvSpPr>
        <p:spPr>
          <a:xfrm>
            <a:off x="3741441" y="1553916"/>
            <a:ext cx="1070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window2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FB5C8A8-889E-430A-813C-964E54D33BF8}"/>
              </a:ext>
            </a:extLst>
          </p:cNvPr>
          <p:cNvSpPr/>
          <p:nvPr/>
        </p:nvSpPr>
        <p:spPr>
          <a:xfrm>
            <a:off x="5673754" y="1553916"/>
            <a:ext cx="1070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window3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AE5B337-698F-4FCC-B096-EE111F191C5B}"/>
              </a:ext>
            </a:extLst>
          </p:cNvPr>
          <p:cNvSpPr/>
          <p:nvPr/>
        </p:nvSpPr>
        <p:spPr>
          <a:xfrm>
            <a:off x="7730571" y="1553916"/>
            <a:ext cx="1070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window4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0930C62-D591-4EDD-8EE0-9FF170378A73}"/>
              </a:ext>
            </a:extLst>
          </p:cNvPr>
          <p:cNvSpPr/>
          <p:nvPr/>
        </p:nvSpPr>
        <p:spPr>
          <a:xfrm>
            <a:off x="9856585" y="1557796"/>
            <a:ext cx="1070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window5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EEC7A5B-8F2F-4AC2-8E45-FEC7C3EDFFA9}"/>
              </a:ext>
            </a:extLst>
          </p:cNvPr>
          <p:cNvSpPr/>
          <p:nvPr/>
        </p:nvSpPr>
        <p:spPr>
          <a:xfrm rot="16200000">
            <a:off x="442923" y="3143479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|FFT|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AAB1932-E3E7-45BB-854C-00F61C9C661B}"/>
              </a:ext>
            </a:extLst>
          </p:cNvPr>
          <p:cNvSpPr/>
          <p:nvPr/>
        </p:nvSpPr>
        <p:spPr>
          <a:xfrm>
            <a:off x="1761754" y="4580144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FFT Bin#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662628E-806B-4E00-B28D-921D97B29CDF}"/>
              </a:ext>
            </a:extLst>
          </p:cNvPr>
          <p:cNvSpPr/>
          <p:nvPr/>
        </p:nvSpPr>
        <p:spPr>
          <a:xfrm>
            <a:off x="3741441" y="4580144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FFT Bin#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4F202F3-D434-4991-A361-1530DD632D1B}"/>
              </a:ext>
            </a:extLst>
          </p:cNvPr>
          <p:cNvSpPr/>
          <p:nvPr/>
        </p:nvSpPr>
        <p:spPr>
          <a:xfrm>
            <a:off x="5714872" y="4580144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FFT Bin#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152CB2D-BE7F-40D9-AB60-9AC4D4FA275D}"/>
              </a:ext>
            </a:extLst>
          </p:cNvPr>
          <p:cNvSpPr/>
          <p:nvPr/>
        </p:nvSpPr>
        <p:spPr>
          <a:xfrm>
            <a:off x="7750896" y="4580144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FFT Bin#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E66334D-9012-4A97-8FE5-2B2B6BDCEE65}"/>
              </a:ext>
            </a:extLst>
          </p:cNvPr>
          <p:cNvSpPr/>
          <p:nvPr/>
        </p:nvSpPr>
        <p:spPr>
          <a:xfrm>
            <a:off x="9836367" y="4580144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FFT Bin#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196929" y="5159414"/>
            <a:ext cx="7778824" cy="786110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Preamble detection is based on the continuously repeated peaks with the same frequency and spectral coefﬁcient. </a:t>
            </a:r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6D34AD5-2C4E-4F80-AD9C-CE7C15B5FA3E}"/>
              </a:ext>
            </a:extLst>
          </p:cNvPr>
          <p:cNvSpPr/>
          <p:nvPr/>
        </p:nvSpPr>
        <p:spPr>
          <a:xfrm>
            <a:off x="5673754" y="6191906"/>
            <a:ext cx="5337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For details, </a:t>
            </a:r>
            <a:r>
              <a:rPr lang="en-US" altLang="zh-CN" sz="2800" b="1" dirty="0" err="1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pls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refer to our paper…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1453BD-0D6B-485C-B5D2-B78D35FF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00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 animBg="1"/>
      <p:bldP spid="48" grpId="0" animBg="1"/>
      <p:bldP spid="52" grpId="0" animBg="1"/>
      <p:bldP spid="5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Evaluations (1/4)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7A1FE2-BB48-4727-A721-30692050D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69" y="1624882"/>
            <a:ext cx="6984667" cy="28072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17400E-58EA-4C19-B496-76D6854E1779}"/>
              </a:ext>
            </a:extLst>
          </p:cNvPr>
          <p:cNvSpPr txBox="1"/>
          <p:nvPr/>
        </p:nvSpPr>
        <p:spPr>
          <a:xfrm>
            <a:off x="5816516" y="4653023"/>
            <a:ext cx="483138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Evaluated design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0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SCLoRa</a:t>
            </a:r>
            <a:endParaRPr lang="en-US" altLang="zh-CN" sz="3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0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LoRa</a:t>
            </a:r>
            <a:endParaRPr lang="en-US" altLang="zh-CN" sz="3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0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Ftrack</a:t>
            </a:r>
            <a:r>
              <a:rPr lang="en-US" altLang="zh-CN" sz="3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(SenSys’19)</a:t>
            </a:r>
            <a:endParaRPr lang="zh-CN" altLang="en-US" sz="3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10BAB5-E751-4B94-9457-FD200FE4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A73012-C6D2-4FA0-9048-C75E9E742499}"/>
              </a:ext>
            </a:extLst>
          </p:cNvPr>
          <p:cNvSpPr/>
          <p:nvPr/>
        </p:nvSpPr>
        <p:spPr>
          <a:xfrm>
            <a:off x="178419" y="1624882"/>
            <a:ext cx="4237463" cy="485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Implemented on both USRP 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    and commodity nodes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Extensive experiments under various settings</a:t>
            </a:r>
          </a:p>
          <a:p>
            <a:pPr marL="480060" lvl="1" indent="-185166">
              <a:spcBef>
                <a:spcPct val="20000"/>
              </a:spcBef>
              <a:buClr>
                <a:srgbClr val="0F6FC6"/>
              </a:buClr>
              <a:buSzPct val="85000"/>
              <a:buFont typeface="Wingdings" charset="2"/>
              <a:buChar char="q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Arial Unicode MS" charset="0"/>
                <a:cs typeface="Calibri" panose="020F0502020204030204" pitchFamily="34" charset="0"/>
              </a:rPr>
              <a:t>Number of nodes</a:t>
            </a:r>
          </a:p>
          <a:p>
            <a:pPr marL="480060" lvl="1" indent="-185166">
              <a:spcBef>
                <a:spcPct val="20000"/>
              </a:spcBef>
              <a:buClr>
                <a:srgbClr val="0F6FC6"/>
              </a:buClr>
              <a:buSzPct val="85000"/>
              <a:buFont typeface="Wingdings" charset="2"/>
              <a:buChar char="q"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Arial Unicode MS" charset="0"/>
                <a:cs typeface="Calibri" panose="020F0502020204030204" pitchFamily="34" charset="0"/>
              </a:rPr>
              <a:t> SNR</a:t>
            </a:r>
          </a:p>
          <a:p>
            <a:pPr marL="480060" lvl="1" indent="-185166">
              <a:spcBef>
                <a:spcPct val="20000"/>
              </a:spcBef>
              <a:buClr>
                <a:srgbClr val="0F6FC6"/>
              </a:buClr>
              <a:buSzPct val="85000"/>
              <a:buFont typeface="Wingdings" charset="2"/>
              <a:buChar char="q"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Arial Unicode MS" charset="0"/>
                <a:cs typeface="Calibri" panose="020F0502020204030204" pitchFamily="34" charset="0"/>
              </a:rPr>
              <a:t> Distance </a:t>
            </a:r>
          </a:p>
          <a:p>
            <a:pPr marL="480060" lvl="1" indent="-185166">
              <a:spcBef>
                <a:spcPct val="20000"/>
              </a:spcBef>
              <a:buClr>
                <a:srgbClr val="0F6FC6"/>
              </a:buClr>
              <a:buSzPct val="85000"/>
              <a:buFont typeface="Wingdings" charset="2"/>
              <a:buChar char="q"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Arial Unicode MS" charset="0"/>
                <a:cs typeface="Calibri" panose="020F0502020204030204" pitchFamily="34" charset="0"/>
              </a:rPr>
              <a:t> Bandwidth</a:t>
            </a:r>
          </a:p>
          <a:p>
            <a:pPr marL="480060" lvl="1" indent="-185166">
              <a:spcBef>
                <a:spcPct val="20000"/>
              </a:spcBef>
              <a:buClr>
                <a:srgbClr val="0F6FC6"/>
              </a:buClr>
              <a:buSzPct val="85000"/>
              <a:buFont typeface="Wingdings" charset="2"/>
              <a:buChar char="q"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ea typeface="Arial Unicode MS" charset="0"/>
                <a:cs typeface="Calibri" panose="020F0502020204030204" pitchFamily="34" charset="0"/>
              </a:rPr>
              <a:t> Duty cycle</a:t>
            </a:r>
          </a:p>
          <a:p>
            <a:pPr marL="480060" lvl="1" indent="-185166">
              <a:spcBef>
                <a:spcPct val="20000"/>
              </a:spcBef>
              <a:buClr>
                <a:srgbClr val="0F6FC6"/>
              </a:buClr>
              <a:buSzPct val="85000"/>
              <a:buFont typeface="Wingdings" charset="2"/>
              <a:buChar char="q"/>
            </a:pPr>
            <a:endParaRPr lang="en-US" altLang="zh-CN" dirty="0">
              <a:solidFill>
                <a:prstClr val="black"/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pPr>
              <a:buClr>
                <a:srgbClr val="FF0000"/>
              </a:buClr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66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Evaluation (2/4)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80105A-76A8-4730-B77D-DF1978A508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" y="2192670"/>
            <a:ext cx="3888849" cy="25357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D36177-8FB0-462A-AD60-BA2DAE205BF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575" y="2176505"/>
            <a:ext cx="3888849" cy="25519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9DFECF-6EB3-4D0C-8C5F-E8D1900BBF5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9" y="2176505"/>
            <a:ext cx="3898158" cy="255193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C561423-E2EE-4D5E-B5B2-F8EFA43FDDFF}"/>
              </a:ext>
            </a:extLst>
          </p:cNvPr>
          <p:cNvSpPr/>
          <p:nvPr/>
        </p:nvSpPr>
        <p:spPr>
          <a:xfrm>
            <a:off x="810423" y="1149138"/>
            <a:ext cx="6419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performance of different numbers of nodes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732B21-F300-4CE3-B365-67650FAD5B5A}"/>
              </a:ext>
            </a:extLst>
          </p:cNvPr>
          <p:cNvSpPr/>
          <p:nvPr/>
        </p:nvSpPr>
        <p:spPr>
          <a:xfrm>
            <a:off x="1946372" y="4794856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SF: 8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7C2F0D-D573-4792-9622-4474FD3B4D5A}"/>
              </a:ext>
            </a:extLst>
          </p:cNvPr>
          <p:cNvSpPr/>
          <p:nvPr/>
        </p:nvSpPr>
        <p:spPr>
          <a:xfrm>
            <a:off x="5889904" y="4794855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SF: 10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4D45527-59BD-4DD1-BF26-4E5694BC365F}"/>
              </a:ext>
            </a:extLst>
          </p:cNvPr>
          <p:cNvSpPr/>
          <p:nvPr/>
        </p:nvSpPr>
        <p:spPr>
          <a:xfrm>
            <a:off x="9885412" y="4794855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SF: 12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C2ED6D0-2D2A-4CD0-BFA2-D56D1966A359}"/>
              </a:ext>
            </a:extLst>
          </p:cNvPr>
          <p:cNvSpPr/>
          <p:nvPr/>
        </p:nvSpPr>
        <p:spPr>
          <a:xfrm>
            <a:off x="3510620" y="5592801"/>
            <a:ext cx="1755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Throughput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箭头: 上 20">
            <a:extLst>
              <a:ext uri="{FF2B5EF4-FFF2-40B4-BE49-F238E27FC236}">
                <a16:creationId xmlns:a16="http://schemas.microsoft.com/office/drawing/2014/main" id="{AC8C1C4A-2D8A-4BAE-9F7A-537C228C0D6B}"/>
              </a:ext>
            </a:extLst>
          </p:cNvPr>
          <p:cNvSpPr/>
          <p:nvPr/>
        </p:nvSpPr>
        <p:spPr>
          <a:xfrm>
            <a:off x="5376067" y="5642366"/>
            <a:ext cx="196882" cy="27093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8FD789-B6FD-4B40-ACB7-307E26FB350B}"/>
              </a:ext>
            </a:extLst>
          </p:cNvPr>
          <p:cNvSpPr/>
          <p:nvPr/>
        </p:nvSpPr>
        <p:spPr>
          <a:xfrm>
            <a:off x="5668231" y="5592800"/>
            <a:ext cx="2566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2.7 times of </a:t>
            </a:r>
            <a:r>
              <a:rPr lang="en-US" altLang="zh-CN" sz="2400" b="1" kern="100" dirty="0" err="1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FTrack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BCFC415-2DF8-4626-AC32-3732572F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575B635-895A-4629-B267-06782A215268}"/>
              </a:ext>
            </a:extLst>
          </p:cNvPr>
          <p:cNvSpPr/>
          <p:nvPr/>
        </p:nvSpPr>
        <p:spPr>
          <a:xfrm>
            <a:off x="3673027" y="2359866"/>
            <a:ext cx="380405" cy="369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3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LoRa Technologies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C3E8A64-6C8A-4640-AAC9-D551637E1B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9" t="4393" r="1128" b="10741"/>
          <a:stretch/>
        </p:blipFill>
        <p:spPr>
          <a:xfrm>
            <a:off x="995523" y="1182326"/>
            <a:ext cx="2950057" cy="24499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EBC703-9429-443B-B7B7-BD2069A0D6E7}"/>
              </a:ext>
            </a:extLst>
          </p:cNvPr>
          <p:cNvSpPr/>
          <p:nvPr/>
        </p:nvSpPr>
        <p:spPr>
          <a:xfrm>
            <a:off x="329283" y="3858236"/>
            <a:ext cx="458632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Battery lifetime: ~10 years</a:t>
            </a:r>
          </a:p>
          <a:p>
            <a:pPr>
              <a:spcBef>
                <a:spcPts val="120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rates: 0.3-5.5kbps</a:t>
            </a:r>
          </a:p>
          <a:p>
            <a:pPr>
              <a:spcBef>
                <a:spcPts val="120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RSSI minimum: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-120 dBm</a:t>
            </a:r>
          </a:p>
          <a:p>
            <a:pPr>
              <a:spcBef>
                <a:spcPts val="1200"/>
              </a:spcBef>
            </a:pPr>
            <a:r>
              <a:rPr lang="en-US" altLang="zh-CN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range: 10KM+ </a:t>
            </a:r>
            <a:endParaRPr lang="zh-CN" altLang="en-US" sz="3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B3A558-6CEE-478B-ABE0-B43298F8E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108" y="1978912"/>
            <a:ext cx="6667500" cy="36195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A41C883-D4C9-4E1A-BA40-0FC76B429AB5}"/>
              </a:ext>
            </a:extLst>
          </p:cNvPr>
          <p:cNvSpPr/>
          <p:nvPr/>
        </p:nvSpPr>
        <p:spPr>
          <a:xfrm>
            <a:off x="5385717" y="1439488"/>
            <a:ext cx="6806283" cy="76600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application in fighting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COVID-19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pandemic</a:t>
            </a:r>
            <a:endParaRPr lang="zh-CN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11E5F5-C77C-4F8C-A57D-AB66FC44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C2B75CD-7E0D-48B6-82EA-257232AE6E51}"/>
              </a:ext>
            </a:extLst>
          </p:cNvPr>
          <p:cNvCxnSpPr>
            <a:cxnSpLocks/>
          </p:cNvCxnSpPr>
          <p:nvPr/>
        </p:nvCxnSpPr>
        <p:spPr>
          <a:xfrm flipV="1">
            <a:off x="5098774" y="1341783"/>
            <a:ext cx="0" cy="4736271"/>
          </a:xfrm>
          <a:prstGeom prst="line">
            <a:avLst/>
          </a:prstGeom>
          <a:ln w="190500"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40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Evaluation (3/4)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561423-E2EE-4D5E-B5B2-F8EFA43FDDFF}"/>
              </a:ext>
            </a:extLst>
          </p:cNvPr>
          <p:cNvSpPr/>
          <p:nvPr/>
        </p:nvSpPr>
        <p:spPr>
          <a:xfrm>
            <a:off x="752470" y="1108476"/>
            <a:ext cx="5026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performance of different distance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C2ED6D0-2D2A-4CD0-BFA2-D56D1966A359}"/>
              </a:ext>
            </a:extLst>
          </p:cNvPr>
          <p:cNvSpPr/>
          <p:nvPr/>
        </p:nvSpPr>
        <p:spPr>
          <a:xfrm>
            <a:off x="3571461" y="5638545"/>
            <a:ext cx="1763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Throughput</a:t>
            </a:r>
            <a:r>
              <a:rPr lang="en-US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400" dirty="0"/>
          </a:p>
        </p:txBody>
      </p:sp>
      <p:sp>
        <p:nvSpPr>
          <p:cNvPr id="21" name="箭头: 上 20">
            <a:extLst>
              <a:ext uri="{FF2B5EF4-FFF2-40B4-BE49-F238E27FC236}">
                <a16:creationId xmlns:a16="http://schemas.microsoft.com/office/drawing/2014/main" id="{AC8C1C4A-2D8A-4BAE-9F7A-537C228C0D6B}"/>
              </a:ext>
            </a:extLst>
          </p:cNvPr>
          <p:cNvSpPr/>
          <p:nvPr/>
        </p:nvSpPr>
        <p:spPr>
          <a:xfrm>
            <a:off x="5436908" y="5688110"/>
            <a:ext cx="196882" cy="27093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8FD789-B6FD-4B40-ACB7-307E26FB350B}"/>
              </a:ext>
            </a:extLst>
          </p:cNvPr>
          <p:cNvSpPr/>
          <p:nvPr/>
        </p:nvSpPr>
        <p:spPr>
          <a:xfrm>
            <a:off x="5729072" y="5638544"/>
            <a:ext cx="2566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1.7 times of </a:t>
            </a:r>
            <a:r>
              <a:rPr lang="en-US" altLang="zh-CN" sz="2400" b="1" kern="100" dirty="0" err="1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FTrack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18A1DF-7735-4D4A-9118-F8B6A591B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72" y="2031628"/>
            <a:ext cx="5190739" cy="3480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E55EBC-4906-4870-9FF2-F7AAEA1173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1" y="2244849"/>
            <a:ext cx="5710227" cy="243118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15FF48-47E9-43EA-BBB6-B04976B5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30</a:t>
            </a:fld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AEC38C-BEF0-4C8F-8BB5-3B2F5AEEF0A4}"/>
              </a:ext>
            </a:extLst>
          </p:cNvPr>
          <p:cNvCxnSpPr/>
          <p:nvPr/>
        </p:nvCxnSpPr>
        <p:spPr>
          <a:xfrm flipV="1">
            <a:off x="450851" y="4308289"/>
            <a:ext cx="0" cy="44261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4131474-FB1C-42D8-9C41-D7C2947E3B76}"/>
              </a:ext>
            </a:extLst>
          </p:cNvPr>
          <p:cNvCxnSpPr/>
          <p:nvPr/>
        </p:nvCxnSpPr>
        <p:spPr>
          <a:xfrm flipV="1">
            <a:off x="5436908" y="4308289"/>
            <a:ext cx="0" cy="44261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1AEAD4-78FD-479D-824B-E2F5F7C47492}"/>
              </a:ext>
            </a:extLst>
          </p:cNvPr>
          <p:cNvCxnSpPr>
            <a:cxnSpLocks/>
          </p:cNvCxnSpPr>
          <p:nvPr/>
        </p:nvCxnSpPr>
        <p:spPr>
          <a:xfrm flipH="1">
            <a:off x="506462" y="4529596"/>
            <a:ext cx="1882567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8E792DC-4E4D-48CD-A297-C72AF932D521}"/>
              </a:ext>
            </a:extLst>
          </p:cNvPr>
          <p:cNvCxnSpPr>
            <a:cxnSpLocks/>
          </p:cNvCxnSpPr>
          <p:nvPr/>
        </p:nvCxnSpPr>
        <p:spPr>
          <a:xfrm>
            <a:off x="3249615" y="4529596"/>
            <a:ext cx="218729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261D83A-1113-4657-A66C-519BF91AE172}"/>
              </a:ext>
            </a:extLst>
          </p:cNvPr>
          <p:cNvSpPr txBox="1"/>
          <p:nvPr/>
        </p:nvSpPr>
        <p:spPr>
          <a:xfrm>
            <a:off x="2424309" y="4227684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1KM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Evaluation (4/4)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561423-E2EE-4D5E-B5B2-F8EFA43FDDFF}"/>
              </a:ext>
            </a:extLst>
          </p:cNvPr>
          <p:cNvSpPr/>
          <p:nvPr/>
        </p:nvSpPr>
        <p:spPr>
          <a:xfrm>
            <a:off x="622299" y="1120871"/>
            <a:ext cx="5536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performance of different duty cycles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箭头: 上 20">
            <a:extLst>
              <a:ext uri="{FF2B5EF4-FFF2-40B4-BE49-F238E27FC236}">
                <a16:creationId xmlns:a16="http://schemas.microsoft.com/office/drawing/2014/main" id="{AC8C1C4A-2D8A-4BAE-9F7A-537C228C0D6B}"/>
              </a:ext>
            </a:extLst>
          </p:cNvPr>
          <p:cNvSpPr/>
          <p:nvPr/>
        </p:nvSpPr>
        <p:spPr>
          <a:xfrm>
            <a:off x="6859697" y="5599096"/>
            <a:ext cx="196882" cy="27093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8FD789-B6FD-4B40-ACB7-307E26FB350B}"/>
              </a:ext>
            </a:extLst>
          </p:cNvPr>
          <p:cNvSpPr/>
          <p:nvPr/>
        </p:nvSpPr>
        <p:spPr>
          <a:xfrm>
            <a:off x="7151861" y="5549530"/>
            <a:ext cx="2566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6.7 times of </a:t>
            </a:r>
            <a:r>
              <a:rPr lang="en-US" altLang="zh-CN" sz="2400" b="1" kern="100" dirty="0" err="1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FTrack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E2BF0A-CE0D-4FDE-9571-D3A0BF617F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78" y="2193459"/>
            <a:ext cx="4419600" cy="2975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FC282B-6288-4F8C-828B-199A28FF885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44" y="2188134"/>
            <a:ext cx="4426689" cy="2975548"/>
          </a:xfrm>
          <a:prstGeom prst="rect">
            <a:avLst/>
          </a:prstGeom>
        </p:spPr>
      </p:pic>
      <p:sp>
        <p:nvSpPr>
          <p:cNvPr id="17" name="箭头: 上 16">
            <a:extLst>
              <a:ext uri="{FF2B5EF4-FFF2-40B4-BE49-F238E27FC236}">
                <a16:creationId xmlns:a16="http://schemas.microsoft.com/office/drawing/2014/main" id="{2CE93CF5-F5EE-48A3-BD4E-E454431DA5C7}"/>
              </a:ext>
            </a:extLst>
          </p:cNvPr>
          <p:cNvSpPr/>
          <p:nvPr/>
        </p:nvSpPr>
        <p:spPr>
          <a:xfrm>
            <a:off x="1932097" y="5599096"/>
            <a:ext cx="196882" cy="27093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9F98253-7857-476F-9265-9F971C1B6F90}"/>
              </a:ext>
            </a:extLst>
          </p:cNvPr>
          <p:cNvSpPr/>
          <p:nvPr/>
        </p:nvSpPr>
        <p:spPr>
          <a:xfrm>
            <a:off x="2224261" y="5549530"/>
            <a:ext cx="2566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7.1 times of </a:t>
            </a:r>
            <a:r>
              <a:rPr lang="en-US" altLang="zh-CN" sz="2400" b="1" kern="100" dirty="0" err="1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FTrack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0CE1E8-749C-4C12-A0B0-8FB25B83E4E9}"/>
              </a:ext>
            </a:extLst>
          </p:cNvPr>
          <p:cNvSpPr/>
          <p:nvPr/>
        </p:nvSpPr>
        <p:spPr>
          <a:xfrm>
            <a:off x="6538102" y="1118242"/>
            <a:ext cx="3949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Collision resolution capability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27CE5B-C045-4147-A643-162350CD9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075505E-8174-4C44-83A4-888C040245A9}"/>
              </a:ext>
            </a:extLst>
          </p:cNvPr>
          <p:cNvSpPr/>
          <p:nvPr/>
        </p:nvSpPr>
        <p:spPr>
          <a:xfrm>
            <a:off x="2224261" y="2926397"/>
            <a:ext cx="528878" cy="369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A780B76-4E01-4777-A668-2B9D825B24F1}"/>
              </a:ext>
            </a:extLst>
          </p:cNvPr>
          <p:cNvSpPr/>
          <p:nvPr/>
        </p:nvSpPr>
        <p:spPr>
          <a:xfrm>
            <a:off x="3243154" y="2741730"/>
            <a:ext cx="528878" cy="369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CC9A815-A30E-44C0-9656-3F234E0AF1E6}"/>
              </a:ext>
            </a:extLst>
          </p:cNvPr>
          <p:cNvSpPr/>
          <p:nvPr/>
        </p:nvSpPr>
        <p:spPr>
          <a:xfrm>
            <a:off x="4283084" y="2392275"/>
            <a:ext cx="528878" cy="369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15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/>
      <p:bldP spid="20" grpId="0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Conclusion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95B6B7-CAEF-466D-A622-A0F1C9A57F4D}"/>
              </a:ext>
            </a:extLst>
          </p:cNvPr>
          <p:cNvSpPr/>
          <p:nvPr/>
        </p:nvSpPr>
        <p:spPr>
          <a:xfrm>
            <a:off x="786189" y="1645951"/>
            <a:ext cx="10795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SCLoRa: A PHY </a:t>
            </a:r>
            <a:r>
              <a:rPr lang="en-US" altLang="zh-CN" sz="3200" b="1" kern="100" dirty="0" err="1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Mutli</a:t>
            </a:r>
            <a:r>
              <a:rPr lang="en-US" altLang="zh-CN" sz="3200" b="1" kern="1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-Dimensional</a:t>
            </a:r>
            <a:r>
              <a:rPr lang="en-US" altLang="zh-CN" sz="3200" b="1" kern="1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Solution for LoRa Collision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748089-5E1A-489C-BD3D-4149AF775438}"/>
              </a:ext>
            </a:extLst>
          </p:cNvPr>
          <p:cNvSpPr txBox="1"/>
          <p:nvPr/>
        </p:nvSpPr>
        <p:spPr>
          <a:xfrm>
            <a:off x="1976191" y="2584160"/>
            <a:ext cx="9124005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First to examine multiple unique features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Resilient to the dynamic environment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Achieving a 3x network throughput of the state-of-the-art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91840B-EAFC-4AF1-A6A8-583722BD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68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标题 3">
            <a:extLst>
              <a:ext uri="{FF2B5EF4-FFF2-40B4-BE49-F238E27FC236}">
                <a16:creationId xmlns:a16="http://schemas.microsoft.com/office/drawing/2014/main" id="{5CEEAB7D-D452-4EF7-863A-4D2ED7B8C327}"/>
              </a:ext>
            </a:extLst>
          </p:cNvPr>
          <p:cNvSpPr txBox="1">
            <a:spLocks/>
          </p:cNvSpPr>
          <p:nvPr/>
        </p:nvSpPr>
        <p:spPr>
          <a:xfrm>
            <a:off x="0" y="2277691"/>
            <a:ext cx="12192000" cy="194384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7B3BB04F-3DBD-4C0C-A5F5-623BE0E5E900}"/>
              </a:ext>
            </a:extLst>
          </p:cNvPr>
          <p:cNvSpPr txBox="1"/>
          <p:nvPr/>
        </p:nvSpPr>
        <p:spPr>
          <a:xfrm>
            <a:off x="0" y="283411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4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Thank you!</a:t>
            </a:r>
            <a:endParaRPr lang="zh-CN" altLang="en-US" sz="4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0B33FA-2C4A-440A-A360-F1B382E11C33}"/>
              </a:ext>
            </a:extLst>
          </p:cNvPr>
          <p:cNvSpPr txBox="1"/>
          <p:nvPr/>
        </p:nvSpPr>
        <p:spPr>
          <a:xfrm>
            <a:off x="5426586" y="4777958"/>
            <a:ext cx="1208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  <a:endParaRPr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4AE341C8-1869-4641-906D-E2BE1FE49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3" y="133247"/>
            <a:ext cx="23034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52B470-46A5-48CD-BCC6-215FB544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133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LoRa Deployment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D2FDB-C493-4839-B43B-9712C8775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54" t="4880" b="2571"/>
          <a:stretch/>
        </p:blipFill>
        <p:spPr>
          <a:xfrm>
            <a:off x="334168" y="922867"/>
            <a:ext cx="11699178" cy="5935133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6B9FC01B-79E5-4456-BFFA-B67394FA65D2}"/>
              </a:ext>
            </a:extLst>
          </p:cNvPr>
          <p:cNvGrpSpPr/>
          <p:nvPr/>
        </p:nvGrpSpPr>
        <p:grpSpPr>
          <a:xfrm>
            <a:off x="1257372" y="4799779"/>
            <a:ext cx="9846057" cy="1992908"/>
            <a:chOff x="1513131" y="5152210"/>
            <a:chExt cx="8348843" cy="143528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770A5CB-9952-4359-BC28-477BD11FF7C4}"/>
                </a:ext>
              </a:extLst>
            </p:cNvPr>
            <p:cNvSpPr/>
            <p:nvPr/>
          </p:nvSpPr>
          <p:spPr>
            <a:xfrm>
              <a:off x="1513131" y="5234563"/>
              <a:ext cx="8200118" cy="105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BDA79B7-E0F7-4B6A-B64C-9AEF1110FCD3}"/>
                </a:ext>
              </a:extLst>
            </p:cNvPr>
            <p:cNvSpPr/>
            <p:nvPr/>
          </p:nvSpPr>
          <p:spPr>
            <a:xfrm>
              <a:off x="1513131" y="5152210"/>
              <a:ext cx="8348843" cy="1435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143</a:t>
              </a:r>
              <a:r>
                <a:rPr lang="en-US" altLang="zh-CN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LoRaWAN® Network Operators in</a:t>
              </a:r>
              <a:r>
                <a:rPr lang="en-US" altLang="zh-CN" sz="4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161</a:t>
              </a:r>
              <a:r>
                <a:rPr lang="en-US" altLang="zh-CN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Countries</a:t>
              </a:r>
            </a:p>
            <a:p>
              <a:r>
                <a:rPr lang="en-US" altLang="zh-CN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Connection is expected to reach &gt;</a:t>
              </a:r>
              <a:r>
                <a:rPr lang="en-US" altLang="zh-CN" sz="4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1.1B</a:t>
              </a:r>
              <a:r>
                <a:rPr lang="en-US" altLang="zh-CN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devices by 2023</a:t>
              </a:r>
            </a:p>
            <a:p>
              <a:endParaRPr lang="zh-CN" alt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4F2A79-2BDA-44C5-8C37-15263304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73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Motivation: Concurrent Transmissions &amp; Collisions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082640F-4CF7-46B1-928A-5F223A29FEC3}"/>
              </a:ext>
            </a:extLst>
          </p:cNvPr>
          <p:cNvGrpSpPr/>
          <p:nvPr/>
        </p:nvGrpSpPr>
        <p:grpSpPr>
          <a:xfrm>
            <a:off x="149832" y="1092729"/>
            <a:ext cx="5690022" cy="5258955"/>
            <a:chOff x="392428" y="1092799"/>
            <a:chExt cx="5690022" cy="52589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C9866EA-ED7E-4BC9-BD4F-EF1E36602F1C}"/>
                </a:ext>
              </a:extLst>
            </p:cNvPr>
            <p:cNvGrpSpPr/>
            <p:nvPr/>
          </p:nvGrpSpPr>
          <p:grpSpPr>
            <a:xfrm>
              <a:off x="392428" y="1092799"/>
              <a:ext cx="5690022" cy="5258955"/>
              <a:chOff x="103412" y="706257"/>
              <a:chExt cx="5690022" cy="5258955"/>
            </a:xfrm>
          </p:grpSpPr>
          <p:pic>
            <p:nvPicPr>
              <p:cNvPr id="16" name="图形 15" descr="家">
                <a:extLst>
                  <a:ext uri="{FF2B5EF4-FFF2-40B4-BE49-F238E27FC236}">
                    <a16:creationId xmlns:a16="http://schemas.microsoft.com/office/drawing/2014/main" id="{CB011C1E-CCBE-4010-8F93-9EAB8B7D7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0851" y="1487363"/>
                <a:ext cx="1235957" cy="1235957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77010BC6-96C5-4F69-BB06-AA3C091EEA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313" t="5442" r="40296" b="5306"/>
              <a:stretch/>
            </p:blipFill>
            <p:spPr>
              <a:xfrm flipH="1">
                <a:off x="103412" y="2648767"/>
                <a:ext cx="278995" cy="1235957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53A5194-0A2B-4CE6-A6CA-FB2D4CEEB419}"/>
                  </a:ext>
                </a:extLst>
              </p:cNvPr>
              <p:cNvGrpSpPr/>
              <p:nvPr/>
            </p:nvGrpSpPr>
            <p:grpSpPr>
              <a:xfrm>
                <a:off x="3341779" y="2866239"/>
                <a:ext cx="2451655" cy="1836983"/>
                <a:chOff x="2415832" y="3416173"/>
                <a:chExt cx="2451655" cy="183698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2759963D-8216-4C56-969A-29FA8C0C86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254" t="78055" r="36959"/>
                <a:stretch/>
              </p:blipFill>
              <p:spPr>
                <a:xfrm>
                  <a:off x="2415832" y="3416173"/>
                  <a:ext cx="1235959" cy="1329044"/>
                </a:xfrm>
                <a:prstGeom prst="rect">
                  <a:avLst/>
                </a:prstGeom>
              </p:spPr>
            </p:pic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87B90B6-C953-4407-9BD2-9B97FB6CF14B}"/>
                    </a:ext>
                  </a:extLst>
                </p:cNvPr>
                <p:cNvSpPr txBox="1"/>
                <p:nvPr/>
              </p:nvSpPr>
              <p:spPr>
                <a:xfrm>
                  <a:off x="2910450" y="4791491"/>
                  <a:ext cx="19570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>
                      <a:latin typeface="Calibri" panose="020F0502020204030204" pitchFamily="34" charset="0"/>
                      <a:ea typeface="微软雅黑" panose="020B0503020204020204" pitchFamily="34" charset="-122"/>
                      <a:cs typeface="Calibri" panose="020F0502020204030204" pitchFamily="34" charset="0"/>
                    </a:rPr>
                    <a:t>Base station</a:t>
                  </a:r>
                  <a:endParaRPr lang="zh-CN" altLang="en-US" sz="2400" b="1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20" name="图形 19" descr="公交车">
                <a:extLst>
                  <a:ext uri="{FF2B5EF4-FFF2-40B4-BE49-F238E27FC236}">
                    <a16:creationId xmlns:a16="http://schemas.microsoft.com/office/drawing/2014/main" id="{ACC219FA-B582-40A1-BFD3-052BE46B7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t="23210" b="19377"/>
              <a:stretch/>
            </p:blipFill>
            <p:spPr>
              <a:xfrm>
                <a:off x="2600440" y="1439820"/>
                <a:ext cx="1235957" cy="709602"/>
              </a:xfrm>
              <a:prstGeom prst="rect">
                <a:avLst/>
              </a:prstGeom>
            </p:spPr>
          </p:pic>
          <p:pic>
            <p:nvPicPr>
              <p:cNvPr id="22" name="图形 21" descr="路标">
                <a:extLst>
                  <a:ext uri="{FF2B5EF4-FFF2-40B4-BE49-F238E27FC236}">
                    <a16:creationId xmlns:a16="http://schemas.microsoft.com/office/drawing/2014/main" id="{DB783281-305A-4042-8B54-978F1BDAA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738217" y="706257"/>
                <a:ext cx="1235957" cy="1235957"/>
              </a:xfrm>
              <a:prstGeom prst="rect">
                <a:avLst/>
              </a:prstGeom>
            </p:spPr>
          </p:pic>
          <p:pic>
            <p:nvPicPr>
              <p:cNvPr id="24" name="图形 23" descr="商店">
                <a:extLst>
                  <a:ext uri="{FF2B5EF4-FFF2-40B4-BE49-F238E27FC236}">
                    <a16:creationId xmlns:a16="http://schemas.microsoft.com/office/drawing/2014/main" id="{218DFBCE-7138-432C-9872-830E2F8F9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35" y="4111819"/>
                <a:ext cx="1235956" cy="1235956"/>
              </a:xfrm>
              <a:prstGeom prst="rect">
                <a:avLst/>
              </a:prstGeom>
            </p:spPr>
          </p:pic>
          <p:pic>
            <p:nvPicPr>
              <p:cNvPr id="30" name="图形 29" descr="步行">
                <a:extLst>
                  <a:ext uri="{FF2B5EF4-FFF2-40B4-BE49-F238E27FC236}">
                    <a16:creationId xmlns:a16="http://schemas.microsoft.com/office/drawing/2014/main" id="{D0147CF7-454F-45A5-910C-06CF1EB2B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H="1">
                <a:off x="2800697" y="50508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FF80ECED-9F2D-45D8-BFB3-7DE3B0555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9964" y="1796133"/>
                <a:ext cx="530677" cy="618416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39FA9EC4-1BD7-465C-AA1F-8667B846A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87" y="3221553"/>
                <a:ext cx="530677" cy="618416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3561E12F-C123-446B-BF12-E48AC66AC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0083" y="1365765"/>
                <a:ext cx="530677" cy="618416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D3B58B99-22D5-406D-BAA7-CD248AE5E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5666" y="4704130"/>
                <a:ext cx="530677" cy="618416"/>
              </a:xfrm>
              <a:prstGeom prst="rect">
                <a:avLst/>
              </a:pr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6503904-2EA2-4AFD-9A4D-7B5CB166A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0987" y="4972436"/>
                <a:ext cx="530677" cy="618416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6B95836C-C9B5-400D-90AE-1EBD6D524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70" y="2818383"/>
                <a:ext cx="861350" cy="896724"/>
              </a:xfrm>
              <a:prstGeom prst="rect">
                <a:avLst/>
              </a:prstGeom>
            </p:spPr>
          </p:pic>
        </p:grp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4011DB29-8BF3-4A2F-B056-398687229E76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3414591" y="2371916"/>
              <a:ext cx="941041" cy="93865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连接符: 曲线 47">
              <a:extLst>
                <a:ext uri="{FF2B5EF4-FFF2-40B4-BE49-F238E27FC236}">
                  <a16:creationId xmlns:a16="http://schemas.microsoft.com/office/drawing/2014/main" id="{6B2A5E36-D527-4ACF-A405-8ACDB20F53D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50458" y="2920075"/>
              <a:ext cx="849127" cy="576082"/>
            </a:xfrm>
            <a:prstGeom prst="curvedConnector3">
              <a:avLst>
                <a:gd name="adj1" fmla="val 10164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连接符: 曲线 49">
              <a:extLst>
                <a:ext uri="{FF2B5EF4-FFF2-40B4-BE49-F238E27FC236}">
                  <a16:creationId xmlns:a16="http://schemas.microsoft.com/office/drawing/2014/main" id="{7B6F4F69-D972-4F97-BAD5-D24D570165BC}"/>
                </a:ext>
              </a:extLst>
            </p:cNvPr>
            <p:cNvCxnSpPr>
              <a:cxnSpLocks/>
            </p:cNvCxnSpPr>
            <p:nvPr/>
          </p:nvCxnSpPr>
          <p:spPr>
            <a:xfrm>
              <a:off x="1371449" y="3710739"/>
              <a:ext cx="1433734" cy="209784"/>
            </a:xfrm>
            <a:prstGeom prst="curvedConnector3">
              <a:avLst>
                <a:gd name="adj1" fmla="val -76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连接符: 曲线 57">
              <a:extLst>
                <a:ext uri="{FF2B5EF4-FFF2-40B4-BE49-F238E27FC236}">
                  <a16:creationId xmlns:a16="http://schemas.microsoft.com/office/drawing/2014/main" id="{CB40E6BD-746A-40BD-A96F-EF3502E6357E}"/>
                </a:ext>
              </a:extLst>
            </p:cNvPr>
            <p:cNvCxnSpPr>
              <a:cxnSpLocks/>
              <a:stCxn id="34" idx="0"/>
              <a:endCxn id="38" idx="2"/>
            </p:cNvCxnSpPr>
            <p:nvPr/>
          </p:nvCxnSpPr>
          <p:spPr>
            <a:xfrm rot="5400000" flipH="1" flipV="1">
              <a:off x="2212230" y="4079441"/>
              <a:ext cx="989023" cy="103344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连接符: 曲线 60">
              <a:extLst>
                <a:ext uri="{FF2B5EF4-FFF2-40B4-BE49-F238E27FC236}">
                  <a16:creationId xmlns:a16="http://schemas.microsoft.com/office/drawing/2014/main" id="{4B23BDCF-330F-4B0B-8F6C-7B7FE7B2F31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rot="16200000" flipV="1">
              <a:off x="3103877" y="4577512"/>
              <a:ext cx="1165157" cy="397775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54C7E88B-22CD-40C7-91C6-B4E802AEE66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14902" r="12911"/>
          <a:stretch/>
        </p:blipFill>
        <p:spPr>
          <a:xfrm>
            <a:off x="5082460" y="1546657"/>
            <a:ext cx="3352110" cy="255492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5B8AA9B-D133-46BF-8C2D-D0220C15004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8"/>
          <a:stretch/>
        </p:blipFill>
        <p:spPr>
          <a:xfrm>
            <a:off x="9548080" y="1583204"/>
            <a:ext cx="2525359" cy="255492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5E6E2AE-FCC9-4BFE-BEB2-742FB1D4E21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55" y="4350101"/>
            <a:ext cx="861350" cy="8967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69F3F9-9CBC-4337-903E-56C55029727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15709" y="1744159"/>
            <a:ext cx="618416" cy="61841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0FA194D-874D-489A-B00F-B0F189C11A8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90637">
            <a:off x="8639901" y="3333518"/>
            <a:ext cx="618416" cy="61841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DA53080-A7B1-46E5-A96E-84F67318A8D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15709" y="2529168"/>
            <a:ext cx="618416" cy="618416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E7BC18D7-2967-4B32-8D79-808C5A54BFCB}"/>
              </a:ext>
            </a:extLst>
          </p:cNvPr>
          <p:cNvSpPr txBox="1"/>
          <p:nvPr/>
        </p:nvSpPr>
        <p:spPr>
          <a:xfrm>
            <a:off x="7715451" y="5304096"/>
            <a:ext cx="252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Modulation Errors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A457FBD-5797-4E09-9041-80BD10003F14}"/>
              </a:ext>
            </a:extLst>
          </p:cNvPr>
          <p:cNvSpPr txBox="1"/>
          <p:nvPr/>
        </p:nvSpPr>
        <p:spPr>
          <a:xfrm>
            <a:off x="8062245" y="6021902"/>
            <a:ext cx="195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 Losses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457FBD-5797-4E09-9041-80BD10003F14}"/>
              </a:ext>
            </a:extLst>
          </p:cNvPr>
          <p:cNvSpPr txBox="1"/>
          <p:nvPr/>
        </p:nvSpPr>
        <p:spPr>
          <a:xfrm>
            <a:off x="1861817" y="2847527"/>
            <a:ext cx="174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Collisions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A457FBD-5797-4E09-9041-80BD10003F14}"/>
              </a:ext>
            </a:extLst>
          </p:cNvPr>
          <p:cNvSpPr txBox="1"/>
          <p:nvPr/>
        </p:nvSpPr>
        <p:spPr>
          <a:xfrm>
            <a:off x="5903746" y="4136522"/>
            <a:ext cx="174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Nodes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A457FBD-5797-4E09-9041-80BD10003F14}"/>
              </a:ext>
            </a:extLst>
          </p:cNvPr>
          <p:cNvSpPr txBox="1"/>
          <p:nvPr/>
        </p:nvSpPr>
        <p:spPr>
          <a:xfrm>
            <a:off x="10022736" y="4136522"/>
            <a:ext cx="187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 Station</a:t>
            </a:r>
          </a:p>
        </p:txBody>
      </p:sp>
      <p:sp>
        <p:nvSpPr>
          <p:cNvPr id="2" name="下箭头 1"/>
          <p:cNvSpPr/>
          <p:nvPr/>
        </p:nvSpPr>
        <p:spPr>
          <a:xfrm>
            <a:off x="8820727" y="5800026"/>
            <a:ext cx="368205" cy="2430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A457FBD-5797-4E09-9041-80BD10003F14}"/>
              </a:ext>
            </a:extLst>
          </p:cNvPr>
          <p:cNvSpPr txBox="1"/>
          <p:nvPr/>
        </p:nvSpPr>
        <p:spPr>
          <a:xfrm>
            <a:off x="1161842" y="5693068"/>
            <a:ext cx="222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Concurrent Transmissions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4A0967-4B72-4988-94B2-7ACF5AD6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8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Existing Solutions (1/3)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2" name="箭头: 燕尾形 31">
            <a:extLst>
              <a:ext uri="{FF2B5EF4-FFF2-40B4-BE49-F238E27FC236}">
                <a16:creationId xmlns:a16="http://schemas.microsoft.com/office/drawing/2014/main" id="{15CF0DF9-47E4-4E46-BA15-0EA920F289B4}"/>
              </a:ext>
            </a:extLst>
          </p:cNvPr>
          <p:cNvSpPr/>
          <p:nvPr/>
        </p:nvSpPr>
        <p:spPr>
          <a:xfrm>
            <a:off x="1676399" y="3360887"/>
            <a:ext cx="8839201" cy="677402"/>
          </a:xfrm>
          <a:prstGeom prst="notchedRightArrow">
            <a:avLst/>
          </a:prstGeom>
          <a:solidFill>
            <a:srgbClr val="02409A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F67B5D5-8807-4874-8790-DCE5E465C1AB}"/>
              </a:ext>
            </a:extLst>
          </p:cNvPr>
          <p:cNvSpPr/>
          <p:nvPr/>
        </p:nvSpPr>
        <p:spPr>
          <a:xfrm>
            <a:off x="2483129" y="3591587"/>
            <a:ext cx="169350" cy="169350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7B2C31C-A671-430C-B4C8-18D1215A1CD8}"/>
              </a:ext>
            </a:extLst>
          </p:cNvPr>
          <p:cNvSpPr/>
          <p:nvPr/>
        </p:nvSpPr>
        <p:spPr>
          <a:xfrm>
            <a:off x="3948989" y="3610249"/>
            <a:ext cx="169350" cy="169350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8661DCB-A2C4-440A-9D16-7E2E838885E8}"/>
              </a:ext>
            </a:extLst>
          </p:cNvPr>
          <p:cNvSpPr/>
          <p:nvPr/>
        </p:nvSpPr>
        <p:spPr>
          <a:xfrm>
            <a:off x="7492871" y="3610249"/>
            <a:ext cx="169350" cy="169350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C1FA7A6-7F35-41EF-AA33-F67082CAE6D4}"/>
              </a:ext>
            </a:extLst>
          </p:cNvPr>
          <p:cNvSpPr/>
          <p:nvPr/>
        </p:nvSpPr>
        <p:spPr>
          <a:xfrm>
            <a:off x="5691478" y="3596252"/>
            <a:ext cx="169350" cy="169350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412A476-46EC-4500-80C2-39991C18A748}"/>
              </a:ext>
            </a:extLst>
          </p:cNvPr>
          <p:cNvSpPr/>
          <p:nvPr/>
        </p:nvSpPr>
        <p:spPr>
          <a:xfrm>
            <a:off x="8961898" y="3591587"/>
            <a:ext cx="169350" cy="169350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C0AB6B01-3D89-45F5-A103-39A7216DD6A8}"/>
              </a:ext>
            </a:extLst>
          </p:cNvPr>
          <p:cNvSpPr txBox="1"/>
          <p:nvPr/>
        </p:nvSpPr>
        <p:spPr>
          <a:xfrm>
            <a:off x="1477835" y="4075648"/>
            <a:ext cx="1889976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pPr algn="ctr"/>
            <a:r>
              <a:rPr lang="en-US" altLang="zh-CN" b="1" dirty="0"/>
              <a:t>Choir</a:t>
            </a: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Frequency offset</a:t>
            </a:r>
          </a:p>
          <a:p>
            <a:pPr algn="ctr"/>
            <a:r>
              <a:rPr lang="en-US" altLang="zh-CN" b="1" dirty="0"/>
              <a:t>R. </a:t>
            </a:r>
            <a:r>
              <a:rPr lang="en-US" altLang="zh-CN" b="1" dirty="0" err="1"/>
              <a:t>Eletreby</a:t>
            </a:r>
            <a:endParaRPr lang="en-US" altLang="zh-CN" b="1" dirty="0"/>
          </a:p>
        </p:txBody>
      </p:sp>
      <p:sp>
        <p:nvSpPr>
          <p:cNvPr id="43" name="文本框 11">
            <a:extLst>
              <a:ext uri="{FF2B5EF4-FFF2-40B4-BE49-F238E27FC236}">
                <a16:creationId xmlns:a16="http://schemas.microsoft.com/office/drawing/2014/main" id="{3046B32F-06AE-487D-A7FE-945B5E01E4AA}"/>
              </a:ext>
            </a:extLst>
          </p:cNvPr>
          <p:cNvSpPr txBox="1"/>
          <p:nvPr/>
        </p:nvSpPr>
        <p:spPr>
          <a:xfrm>
            <a:off x="4915840" y="4075647"/>
            <a:ext cx="1889976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pPr algn="ctr"/>
            <a:r>
              <a:rPr lang="en-US" altLang="zh-CN" b="1" dirty="0" err="1"/>
              <a:t>FTrack</a:t>
            </a:r>
            <a:endParaRPr lang="en-US" altLang="zh-CN" b="1" dirty="0"/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Frequency change</a:t>
            </a:r>
          </a:p>
          <a:p>
            <a:pPr algn="ctr"/>
            <a:r>
              <a:rPr lang="en-US" altLang="zh-CN" b="1" dirty="0"/>
              <a:t>X. Xia</a:t>
            </a:r>
          </a:p>
        </p:txBody>
      </p:sp>
      <p:sp>
        <p:nvSpPr>
          <p:cNvPr id="57" name="文本框 11">
            <a:extLst>
              <a:ext uri="{FF2B5EF4-FFF2-40B4-BE49-F238E27FC236}">
                <a16:creationId xmlns:a16="http://schemas.microsoft.com/office/drawing/2014/main" id="{363999FC-0D08-4ACE-B653-B8717380CF19}"/>
              </a:ext>
            </a:extLst>
          </p:cNvPr>
          <p:cNvSpPr txBox="1"/>
          <p:nvPr/>
        </p:nvSpPr>
        <p:spPr>
          <a:xfrm>
            <a:off x="8115230" y="4075647"/>
            <a:ext cx="1889976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pPr algn="ctr"/>
            <a:r>
              <a:rPr lang="en-US" altLang="zh-CN" b="1" dirty="0" err="1"/>
              <a:t>mLoRa</a:t>
            </a:r>
            <a:endParaRPr lang="en-US" altLang="zh-CN" b="1" dirty="0"/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 CSS&amp;M-FSK </a:t>
            </a:r>
          </a:p>
          <a:p>
            <a:pPr algn="ctr"/>
            <a:r>
              <a:rPr lang="en-US" altLang="zh-CN" b="1" dirty="0"/>
              <a:t>X. Wang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D98D98-16D1-4C8B-8E35-2D091A913A79}"/>
              </a:ext>
            </a:extLst>
          </p:cNvPr>
          <p:cNvSpPr txBox="1"/>
          <p:nvPr/>
        </p:nvSpPr>
        <p:spPr>
          <a:xfrm>
            <a:off x="1811404" y="4998977"/>
            <a:ext cx="122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SIGCOMM2017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A7B9149-632D-490F-B914-773DAA390B4F}"/>
              </a:ext>
            </a:extLst>
          </p:cNvPr>
          <p:cNvSpPr txBox="1"/>
          <p:nvPr/>
        </p:nvSpPr>
        <p:spPr>
          <a:xfrm>
            <a:off x="5249409" y="4998977"/>
            <a:ext cx="122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SenSys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B4CD674-9026-4BFD-A082-F6D1877165C5}"/>
              </a:ext>
            </a:extLst>
          </p:cNvPr>
          <p:cNvSpPr txBox="1"/>
          <p:nvPr/>
        </p:nvSpPr>
        <p:spPr>
          <a:xfrm>
            <a:off x="8448799" y="4999205"/>
            <a:ext cx="122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ICNP</a:t>
            </a:r>
          </a:p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5" name="Picture 11">
            <a:extLst>
              <a:ext uri="{FF2B5EF4-FFF2-40B4-BE49-F238E27FC236}">
                <a16:creationId xmlns:a16="http://schemas.microsoft.com/office/drawing/2014/main" id="{645B2B37-D21C-4E08-B3B1-7561D907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29100" y="5617458"/>
            <a:ext cx="6494106" cy="3495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C65535-E054-429F-8A3B-C3FBCB00E1E6}"/>
              </a:ext>
            </a:extLst>
          </p:cNvPr>
          <p:cNvSpPr/>
          <p:nvPr/>
        </p:nvSpPr>
        <p:spPr>
          <a:xfrm>
            <a:off x="5019375" y="5995945"/>
            <a:ext cx="151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PHY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Solutions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466ED5-C0E3-46F2-869D-1EB66B21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8" name="文本框 11">
            <a:extLst>
              <a:ext uri="{FF2B5EF4-FFF2-40B4-BE49-F238E27FC236}">
                <a16:creationId xmlns:a16="http://schemas.microsoft.com/office/drawing/2014/main" id="{CB11F003-0717-4A55-B907-D73053E08DDB}"/>
              </a:ext>
            </a:extLst>
          </p:cNvPr>
          <p:cNvSpPr txBox="1"/>
          <p:nvPr/>
        </p:nvSpPr>
        <p:spPr>
          <a:xfrm>
            <a:off x="2725278" y="1911181"/>
            <a:ext cx="2447422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pPr algn="ctr"/>
            <a:r>
              <a:rPr lang="en-US" altLang="zh-CN" b="1" dirty="0"/>
              <a:t>S-MAC</a:t>
            </a: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Transmission scheduling</a:t>
            </a:r>
          </a:p>
          <a:p>
            <a:pPr algn="ctr"/>
            <a:r>
              <a:rPr lang="en-US" altLang="zh-CN" b="1" dirty="0"/>
              <a:t>Q. Xu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113BED5-533C-400B-BAF2-E639557768A2}"/>
              </a:ext>
            </a:extLst>
          </p:cNvPr>
          <p:cNvSpPr txBox="1"/>
          <p:nvPr/>
        </p:nvSpPr>
        <p:spPr>
          <a:xfrm>
            <a:off x="3337570" y="2832612"/>
            <a:ext cx="122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INFOCOM</a:t>
            </a:r>
          </a:p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11">
            <a:extLst>
              <a:ext uri="{FF2B5EF4-FFF2-40B4-BE49-F238E27FC236}">
                <a16:creationId xmlns:a16="http://schemas.microsoft.com/office/drawing/2014/main" id="{E1EC70B2-BCC2-46F6-A5B0-86240D000B6D}"/>
              </a:ext>
            </a:extLst>
          </p:cNvPr>
          <p:cNvSpPr txBox="1"/>
          <p:nvPr/>
        </p:nvSpPr>
        <p:spPr>
          <a:xfrm>
            <a:off x="6358076" y="1908559"/>
            <a:ext cx="2447422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pPr algn="ctr"/>
            <a:r>
              <a:rPr lang="en-US" altLang="zh-CN" b="1" dirty="0"/>
              <a:t>LMAC</a:t>
            </a: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Collision detection</a:t>
            </a:r>
          </a:p>
          <a:p>
            <a:pPr algn="ctr"/>
            <a:r>
              <a:rPr lang="en-US" altLang="zh-CN" b="1" dirty="0"/>
              <a:t>A. Gamage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39F2C0F-B1DD-4D74-A8C7-9F916FE09410}"/>
              </a:ext>
            </a:extLst>
          </p:cNvPr>
          <p:cNvSpPr txBox="1"/>
          <p:nvPr/>
        </p:nvSpPr>
        <p:spPr>
          <a:xfrm>
            <a:off x="6970368" y="2829990"/>
            <a:ext cx="122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MobiCom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E074C75C-5C0D-41C7-A01B-A9A98B1C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20" y="1510049"/>
            <a:ext cx="3814080" cy="349544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B3BA9D61-AAE4-49B8-BE70-9ED147A2398C}"/>
              </a:ext>
            </a:extLst>
          </p:cNvPr>
          <p:cNvSpPr/>
          <p:nvPr/>
        </p:nvSpPr>
        <p:spPr>
          <a:xfrm>
            <a:off x="5144759" y="1139195"/>
            <a:ext cx="158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MAC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Solutions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87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Existing Solutions (2/3)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D5FF402-3964-4485-876C-74DD62A13E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70" y="5212959"/>
            <a:ext cx="466623" cy="4561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E15A0A4-43F6-453F-A219-459D593715F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256" y="4042140"/>
            <a:ext cx="466623" cy="4561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152EFCE-6031-433C-B47A-D5C19C84F28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97" y="3953877"/>
            <a:ext cx="466623" cy="45613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9BD5C4D-061C-45C7-9D62-1505C6CB37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54" t="78055" r="36959"/>
          <a:stretch/>
        </p:blipFill>
        <p:spPr>
          <a:xfrm>
            <a:off x="3421987" y="5159940"/>
            <a:ext cx="823244" cy="74257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4CA6D881-D66D-4039-A9EF-CA9D951BA349}"/>
              </a:ext>
            </a:extLst>
          </p:cNvPr>
          <p:cNvSpPr txBox="1"/>
          <p:nvPr/>
        </p:nvSpPr>
        <p:spPr>
          <a:xfrm>
            <a:off x="1664417" y="5993603"/>
            <a:ext cx="3761760" cy="57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Collision detection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46924BE-1695-426B-998E-C5E1D18510F8}"/>
              </a:ext>
            </a:extLst>
          </p:cNvPr>
          <p:cNvGrpSpPr/>
          <p:nvPr/>
        </p:nvGrpSpPr>
        <p:grpSpPr>
          <a:xfrm>
            <a:off x="7483446" y="3965107"/>
            <a:ext cx="3269223" cy="2551023"/>
            <a:chOff x="8234386" y="1371161"/>
            <a:chExt cx="2168763" cy="1980140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B1FA154F-D993-45F8-A5B9-6160A56AC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511" y="1371161"/>
              <a:ext cx="316933" cy="369333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24EE25D2-F5E1-4D41-86FE-2E0DCFD4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4657" y="2336002"/>
              <a:ext cx="316933" cy="369333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271B28E4-17A0-43F2-9289-E23201D2D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254" t="78055" r="36959"/>
            <a:stretch/>
          </p:blipFill>
          <p:spPr>
            <a:xfrm>
              <a:off x="9366912" y="1807924"/>
              <a:ext cx="559152" cy="601264"/>
            </a:xfrm>
            <a:prstGeom prst="rect">
              <a:avLst/>
            </a:prstGeom>
          </p:spPr>
        </p:pic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BCD508A6-6822-4D19-9F84-38DB557E86A7}"/>
                </a:ext>
              </a:extLst>
            </p:cNvPr>
            <p:cNvCxnSpPr/>
            <p:nvPr/>
          </p:nvCxnSpPr>
          <p:spPr>
            <a:xfrm>
              <a:off x="8833403" y="1706443"/>
              <a:ext cx="383458" cy="25568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7B93904E-DD86-4F87-8A71-C796CDD9F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655" y="2367227"/>
              <a:ext cx="383459" cy="2254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5A977B7-FCF3-4E86-9CB5-6ABEC2DE8614}"/>
                </a:ext>
              </a:extLst>
            </p:cNvPr>
            <p:cNvSpPr txBox="1"/>
            <p:nvPr/>
          </p:nvSpPr>
          <p:spPr>
            <a:xfrm>
              <a:off x="8234386" y="2982687"/>
              <a:ext cx="2168763" cy="36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Transmission scheduling</a:t>
              </a:r>
              <a:endPara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189D29D8-7C2B-4114-AED6-6B30907628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19574" y="1553109"/>
              <a:ext cx="383455" cy="28117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E471F21E-F7E5-4B76-8891-AB9555C85B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574" y="2479970"/>
              <a:ext cx="383455" cy="23585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D2FBFB0-AA9F-48FE-9AA8-7022FC199A2C}"/>
              </a:ext>
            </a:extLst>
          </p:cNvPr>
          <p:cNvGrpSpPr/>
          <p:nvPr/>
        </p:nvGrpSpPr>
        <p:grpSpPr>
          <a:xfrm>
            <a:off x="1007420" y="1339255"/>
            <a:ext cx="10352673" cy="1975272"/>
            <a:chOff x="5020007" y="1799567"/>
            <a:chExt cx="4597363" cy="1478390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B366750-86EE-49EB-B228-CF1EA90E408F}"/>
                </a:ext>
              </a:extLst>
            </p:cNvPr>
            <p:cNvSpPr txBox="1"/>
            <p:nvPr/>
          </p:nvSpPr>
          <p:spPr>
            <a:xfrm>
              <a:off x="5020007" y="1799567"/>
              <a:ext cx="4597363" cy="391603"/>
            </a:xfrm>
            <a:prstGeom prst="rect">
              <a:avLst/>
            </a:prstGeom>
            <a:solidFill>
              <a:srgbClr val="02409A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Limitations of MAC</a:t>
              </a:r>
              <a:r>
                <a:rPr lang="zh-CN" altLang="en-US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lang="en-US" altLang="zh-CN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Solutions in Concurrent Transmissions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068083B-38AC-411D-B85B-2795B85EF7E8}"/>
                </a:ext>
              </a:extLst>
            </p:cNvPr>
            <p:cNvSpPr/>
            <p:nvPr/>
          </p:nvSpPr>
          <p:spPr>
            <a:xfrm>
              <a:off x="5020007" y="2240459"/>
              <a:ext cx="4597363" cy="1037498"/>
            </a:xfrm>
            <a:prstGeom prst="rect">
              <a:avLst/>
            </a:prstGeom>
            <a:noFill/>
            <a:ln w="28575">
              <a:solidFill>
                <a:srgbClr val="02409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Excessive mutual and detection information increases power budget.</a:t>
              </a:r>
            </a:p>
            <a:p>
              <a:endPara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The low cost of </a:t>
              </a:r>
              <a:r>
                <a:rPr lang="en-US" altLang="zh-CN" sz="2400" dirty="0" err="1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LoRa</a:t>
              </a:r>
              <a:r>
                <a:rPr lang="en-US" altLang="zh-CN" sz="24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 makes it challenging for excessive transmission scheduling.</a:t>
              </a:r>
              <a:endPara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35C92E5-204F-4C33-9FA1-EE48D8E08AD0}"/>
              </a:ext>
            </a:extLst>
          </p:cNvPr>
          <p:cNvCxnSpPr>
            <a:cxnSpLocks/>
          </p:cNvCxnSpPr>
          <p:nvPr/>
        </p:nvCxnSpPr>
        <p:spPr>
          <a:xfrm>
            <a:off x="2282708" y="4457276"/>
            <a:ext cx="1109512" cy="8153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乘号 7">
            <a:extLst>
              <a:ext uri="{FF2B5EF4-FFF2-40B4-BE49-F238E27FC236}">
                <a16:creationId xmlns:a16="http://schemas.microsoft.com/office/drawing/2014/main" id="{4969889E-F20E-48C6-B36A-CFB49A285F00}"/>
              </a:ext>
            </a:extLst>
          </p:cNvPr>
          <p:cNvSpPr/>
          <p:nvPr/>
        </p:nvSpPr>
        <p:spPr>
          <a:xfrm>
            <a:off x="3143940" y="4248604"/>
            <a:ext cx="466623" cy="45613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乘号 30">
            <a:extLst>
              <a:ext uri="{FF2B5EF4-FFF2-40B4-BE49-F238E27FC236}">
                <a16:creationId xmlns:a16="http://schemas.microsoft.com/office/drawing/2014/main" id="{F4F2BEF8-6842-494E-834D-A7EAF12E4DB2}"/>
              </a:ext>
            </a:extLst>
          </p:cNvPr>
          <p:cNvSpPr/>
          <p:nvPr/>
        </p:nvSpPr>
        <p:spPr>
          <a:xfrm>
            <a:off x="2252941" y="4835019"/>
            <a:ext cx="466623" cy="45613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13AFB6-1382-4DFF-96EA-8EB110A29087}"/>
              </a:ext>
            </a:extLst>
          </p:cNvPr>
          <p:cNvSpPr txBox="1"/>
          <p:nvPr/>
        </p:nvSpPr>
        <p:spPr>
          <a:xfrm>
            <a:off x="8819935" y="4094609"/>
            <a:ext cx="28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AD9D673-0676-4DEB-A616-6BB01924014B}"/>
              </a:ext>
            </a:extLst>
          </p:cNvPr>
          <p:cNvSpPr txBox="1"/>
          <p:nvPr/>
        </p:nvSpPr>
        <p:spPr>
          <a:xfrm>
            <a:off x="8364181" y="4414969"/>
            <a:ext cx="28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BD472A8-85B9-41F6-A364-BA40AEF9D0E2}"/>
              </a:ext>
            </a:extLst>
          </p:cNvPr>
          <p:cNvSpPr txBox="1"/>
          <p:nvPr/>
        </p:nvSpPr>
        <p:spPr>
          <a:xfrm>
            <a:off x="8797705" y="5465298"/>
            <a:ext cx="28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5A26E66-C305-4A40-9C46-ED9D3E17F44C}"/>
              </a:ext>
            </a:extLst>
          </p:cNvPr>
          <p:cNvSpPr txBox="1"/>
          <p:nvPr/>
        </p:nvSpPr>
        <p:spPr>
          <a:xfrm>
            <a:off x="8469296" y="5004542"/>
            <a:ext cx="28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51666A-4956-4E3C-88D0-AC5BE658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40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Existing Solutions (3/3)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089E0E7-6A60-4604-9626-3B83FEE12A79}"/>
              </a:ext>
            </a:extLst>
          </p:cNvPr>
          <p:cNvGrpSpPr/>
          <p:nvPr/>
        </p:nvGrpSpPr>
        <p:grpSpPr>
          <a:xfrm>
            <a:off x="1157203" y="1092729"/>
            <a:ext cx="10053108" cy="2042877"/>
            <a:chOff x="5020007" y="1799567"/>
            <a:chExt cx="2870361" cy="1478390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790A24C-99AC-44F7-BFF1-7FF5233BEFF0}"/>
                </a:ext>
              </a:extLst>
            </p:cNvPr>
            <p:cNvSpPr txBox="1"/>
            <p:nvPr/>
          </p:nvSpPr>
          <p:spPr>
            <a:xfrm>
              <a:off x="5020007" y="1799567"/>
              <a:ext cx="2870361" cy="378644"/>
            </a:xfrm>
            <a:prstGeom prst="rect">
              <a:avLst/>
            </a:prstGeom>
            <a:solidFill>
              <a:srgbClr val="02409A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Limitations of PHY</a:t>
              </a:r>
              <a:r>
                <a:rPr lang="zh-CN" altLang="en-US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lang="en-US" altLang="zh-CN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Solutions in Concurrent Transmissions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4EDFDE-B67A-4603-8EDE-8BE0A852C813}"/>
                </a:ext>
              </a:extLst>
            </p:cNvPr>
            <p:cNvSpPr/>
            <p:nvPr/>
          </p:nvSpPr>
          <p:spPr>
            <a:xfrm>
              <a:off x="5020007" y="2240459"/>
              <a:ext cx="2870361" cy="1037498"/>
            </a:xfrm>
            <a:prstGeom prst="rect">
              <a:avLst/>
            </a:prstGeom>
            <a:noFill/>
            <a:ln w="28575">
              <a:solidFill>
                <a:srgbClr val="02409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Information for directed signal separation is not sufﬁcient under burst traffic.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The instability and similarity of signal under burst traffic cause demodulation errors.</a:t>
              </a:r>
              <a:endPara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9692D539-9AD9-48CC-B417-FBEA6FC727C8}"/>
              </a:ext>
            </a:extLst>
          </p:cNvPr>
          <p:cNvSpPr txBox="1"/>
          <p:nvPr/>
        </p:nvSpPr>
        <p:spPr>
          <a:xfrm>
            <a:off x="1898771" y="5613011"/>
            <a:ext cx="3721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Separation based on hardware frequency offsets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FE7A44-51F3-4C78-AEDD-16A775370EA6}"/>
              </a:ext>
            </a:extLst>
          </p:cNvPr>
          <p:cNvSpPr txBox="1"/>
          <p:nvPr/>
        </p:nvSpPr>
        <p:spPr>
          <a:xfrm>
            <a:off x="7318068" y="5613010"/>
            <a:ext cx="2775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Separation based on frequency changes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3BB8CAF8-F227-40BC-93AF-85C741C7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69" y="3552205"/>
            <a:ext cx="4042456" cy="1942861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290CD916-BE2A-427D-A45C-FFC952D80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450" y="3537396"/>
            <a:ext cx="4065890" cy="204967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BB41A-F0D3-4C7F-B648-D345F9F6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8F5EF9-5864-48BA-9937-F770A44FAE55}"/>
              </a:ext>
            </a:extLst>
          </p:cNvPr>
          <p:cNvSpPr/>
          <p:nvPr/>
        </p:nvSpPr>
        <p:spPr>
          <a:xfrm>
            <a:off x="3309592" y="6356350"/>
            <a:ext cx="89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(Choir)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C14DD26-81EB-42AE-AC89-A859E154307C}"/>
              </a:ext>
            </a:extLst>
          </p:cNvPr>
          <p:cNvSpPr/>
          <p:nvPr/>
        </p:nvSpPr>
        <p:spPr>
          <a:xfrm>
            <a:off x="8303473" y="6328628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(</a:t>
            </a:r>
            <a:r>
              <a:rPr lang="en-US" altLang="zh-CN" b="1" dirty="0" err="1"/>
              <a:t>FTrack</a:t>
            </a:r>
            <a:r>
              <a:rPr lang="en-US" altLang="zh-CN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86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C51AF764-7A3A-4EAB-846D-BC46038E5D9D}"/>
              </a:ext>
            </a:extLst>
          </p:cNvPr>
          <p:cNvSpPr txBox="1">
            <a:spLocks/>
          </p:cNvSpPr>
          <p:nvPr/>
        </p:nvSpPr>
        <p:spPr>
          <a:xfrm>
            <a:off x="0" y="-26988"/>
            <a:ext cx="12192000" cy="949855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5F557389-BF51-465B-894E-1D2C3A1780D4}"/>
              </a:ext>
            </a:extLst>
          </p:cNvPr>
          <p:cNvCxnSpPr>
            <a:cxnSpLocks/>
          </p:cNvCxnSpPr>
          <p:nvPr/>
        </p:nvCxnSpPr>
        <p:spPr bwMode="auto">
          <a:xfrm>
            <a:off x="450851" y="-25400"/>
            <a:ext cx="528" cy="92540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0D0205C8-4B94-40D8-8F73-29011BF736E8}"/>
              </a:ext>
            </a:extLst>
          </p:cNvPr>
          <p:cNvCxnSpPr>
            <a:cxnSpLocks/>
          </p:cNvCxnSpPr>
          <p:nvPr/>
        </p:nvCxnSpPr>
        <p:spPr bwMode="auto">
          <a:xfrm>
            <a:off x="512763" y="-26988"/>
            <a:ext cx="529" cy="60937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30">
            <a:extLst>
              <a:ext uri="{FF2B5EF4-FFF2-40B4-BE49-F238E27FC236}">
                <a16:creationId xmlns:a16="http://schemas.microsoft.com/office/drawing/2014/main" id="{7D609D81-9A70-4FE7-BF4E-7D2A6516FB86}"/>
              </a:ext>
            </a:extLst>
          </p:cNvPr>
          <p:cNvCxnSpPr>
            <a:cxnSpLocks/>
          </p:cNvCxnSpPr>
          <p:nvPr/>
        </p:nvCxnSpPr>
        <p:spPr bwMode="auto">
          <a:xfrm>
            <a:off x="576263" y="-26988"/>
            <a:ext cx="0" cy="328259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A63B85D6-0F10-4E29-9B1F-F313DC0E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99" y="142874"/>
            <a:ext cx="11122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Opportunities</a:t>
            </a:r>
            <a:endParaRPr lang="zh-CN" altLang="en-US" sz="4000" b="1" dirty="0">
              <a:solidFill>
                <a:prstClr val="white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DF634E-4A1E-4799-8CB8-D709F338CDAE}"/>
              </a:ext>
            </a:extLst>
          </p:cNvPr>
          <p:cNvSpPr/>
          <p:nvPr/>
        </p:nvSpPr>
        <p:spPr>
          <a:xfrm>
            <a:off x="5612182" y="3914410"/>
            <a:ext cx="6557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 single dimension of information is not easy to distinguish collided signals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6502A7F-3C6B-4444-A03E-0CDEBF9818C6}"/>
              </a:ext>
            </a:extLst>
          </p:cNvPr>
          <p:cNvSpPr/>
          <p:nvPr/>
        </p:nvSpPr>
        <p:spPr>
          <a:xfrm>
            <a:off x="-124138" y="961052"/>
            <a:ext cx="120465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Key Idea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Leveraging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Multi-Dimensionality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in Decoding Collided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Transmissions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7DDB33-3FC5-45D0-B51B-06273C8F5377}"/>
              </a:ext>
            </a:extLst>
          </p:cNvPr>
          <p:cNvSpPr/>
          <p:nvPr/>
        </p:nvSpPr>
        <p:spPr>
          <a:xfrm>
            <a:off x="2580267" y="3039723"/>
            <a:ext cx="2873268" cy="170568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00C077-2155-43ED-84A8-4ECEE3D9D97B}"/>
              </a:ext>
            </a:extLst>
          </p:cNvPr>
          <p:cNvSpPr/>
          <p:nvPr/>
        </p:nvSpPr>
        <p:spPr>
          <a:xfrm>
            <a:off x="2580267" y="5044897"/>
            <a:ext cx="2873268" cy="170568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190D2D3-E78E-40A2-984E-B332FA1C9C8F}"/>
              </a:ext>
            </a:extLst>
          </p:cNvPr>
          <p:cNvCxnSpPr/>
          <p:nvPr/>
        </p:nvCxnSpPr>
        <p:spPr>
          <a:xfrm>
            <a:off x="2731637" y="3911924"/>
            <a:ext cx="2543007" cy="193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A140DD6-DD40-4478-BF90-E91AFC39106A}"/>
              </a:ext>
            </a:extLst>
          </p:cNvPr>
          <p:cNvSpPr/>
          <p:nvPr/>
        </p:nvSpPr>
        <p:spPr>
          <a:xfrm>
            <a:off x="3847643" y="3831080"/>
            <a:ext cx="173388" cy="181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E94BB8E-2FF3-4B67-BFA3-52CA3EBBF498}"/>
              </a:ext>
            </a:extLst>
          </p:cNvPr>
          <p:cNvSpPr/>
          <p:nvPr/>
        </p:nvSpPr>
        <p:spPr>
          <a:xfrm>
            <a:off x="3815843" y="3831080"/>
            <a:ext cx="173388" cy="1810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421612-A090-4FAF-A4E5-41287A59A552}"/>
              </a:ext>
            </a:extLst>
          </p:cNvPr>
          <p:cNvSpPr/>
          <p:nvPr/>
        </p:nvSpPr>
        <p:spPr>
          <a:xfrm>
            <a:off x="4629947" y="3840762"/>
            <a:ext cx="173388" cy="1810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96C6688-05BE-4642-9B71-791F7D10955B}"/>
              </a:ext>
            </a:extLst>
          </p:cNvPr>
          <p:cNvSpPr/>
          <p:nvPr/>
        </p:nvSpPr>
        <p:spPr>
          <a:xfrm>
            <a:off x="3034376" y="3821402"/>
            <a:ext cx="173388" cy="1810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024E1E3-D87B-4037-A3D7-22DFFBEB00B5}"/>
              </a:ext>
            </a:extLst>
          </p:cNvPr>
          <p:cNvSpPr/>
          <p:nvPr/>
        </p:nvSpPr>
        <p:spPr>
          <a:xfrm>
            <a:off x="3117089" y="3831080"/>
            <a:ext cx="173388" cy="1810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B6CBC0B-469A-456B-9DD5-6FC8049F0E11}"/>
              </a:ext>
            </a:extLst>
          </p:cNvPr>
          <p:cNvCxnSpPr>
            <a:cxnSpLocks/>
          </p:cNvCxnSpPr>
          <p:nvPr/>
        </p:nvCxnSpPr>
        <p:spPr>
          <a:xfrm>
            <a:off x="2841724" y="6633702"/>
            <a:ext cx="2207242" cy="110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C50E296-4C48-4DA3-BB62-09EA93155858}"/>
              </a:ext>
            </a:extLst>
          </p:cNvPr>
          <p:cNvCxnSpPr>
            <a:cxnSpLocks/>
          </p:cNvCxnSpPr>
          <p:nvPr/>
        </p:nvCxnSpPr>
        <p:spPr>
          <a:xfrm flipV="1">
            <a:off x="2841724" y="5150719"/>
            <a:ext cx="0" cy="1494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E217959-CB62-432A-8D34-38B8D9CFADE7}"/>
              </a:ext>
            </a:extLst>
          </p:cNvPr>
          <p:cNvCxnSpPr/>
          <p:nvPr/>
        </p:nvCxnSpPr>
        <p:spPr>
          <a:xfrm flipV="1">
            <a:off x="3194001" y="5378706"/>
            <a:ext cx="9782" cy="1254996"/>
          </a:xfrm>
          <a:prstGeom prst="line">
            <a:avLst/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3977315-4852-4275-A318-5A177D0934D8}"/>
              </a:ext>
            </a:extLst>
          </p:cNvPr>
          <p:cNvCxnSpPr>
            <a:cxnSpLocks/>
          </p:cNvCxnSpPr>
          <p:nvPr/>
        </p:nvCxnSpPr>
        <p:spPr>
          <a:xfrm flipV="1">
            <a:off x="3279320" y="6039936"/>
            <a:ext cx="11158" cy="587965"/>
          </a:xfrm>
          <a:prstGeom prst="line">
            <a:avLst/>
          </a:prstGeom>
          <a:ln w="1270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E9B0109-E7A8-4E87-829E-AA1CE22F2AC9}"/>
              </a:ext>
            </a:extLst>
          </p:cNvPr>
          <p:cNvCxnSpPr>
            <a:cxnSpLocks/>
          </p:cNvCxnSpPr>
          <p:nvPr/>
        </p:nvCxnSpPr>
        <p:spPr>
          <a:xfrm flipV="1">
            <a:off x="3873478" y="5536764"/>
            <a:ext cx="0" cy="1109287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62BBCCC-947E-4641-AED5-665EA7350BBA}"/>
              </a:ext>
            </a:extLst>
          </p:cNvPr>
          <p:cNvCxnSpPr>
            <a:cxnSpLocks/>
          </p:cNvCxnSpPr>
          <p:nvPr/>
        </p:nvCxnSpPr>
        <p:spPr>
          <a:xfrm flipV="1">
            <a:off x="3912633" y="5741154"/>
            <a:ext cx="15593" cy="900306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DBD4849-BACA-4167-9D7A-1FD74422847A}"/>
              </a:ext>
            </a:extLst>
          </p:cNvPr>
          <p:cNvCxnSpPr>
            <a:cxnSpLocks/>
          </p:cNvCxnSpPr>
          <p:nvPr/>
        </p:nvCxnSpPr>
        <p:spPr>
          <a:xfrm flipV="1">
            <a:off x="4602047" y="6333918"/>
            <a:ext cx="0" cy="307542"/>
          </a:xfrm>
          <a:prstGeom prst="line">
            <a:avLst/>
          </a:prstGeom>
          <a:ln w="1270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B8655EF-E705-4AA8-8734-B0ED69B6BD8E}"/>
              </a:ext>
            </a:extLst>
          </p:cNvPr>
          <p:cNvSpPr/>
          <p:nvPr/>
        </p:nvSpPr>
        <p:spPr>
          <a:xfrm>
            <a:off x="625632" y="3604369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dimension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1114FDD-9AEA-4532-9782-0AB571023167}"/>
              </a:ext>
            </a:extLst>
          </p:cNvPr>
          <p:cNvSpPr/>
          <p:nvPr/>
        </p:nvSpPr>
        <p:spPr>
          <a:xfrm>
            <a:off x="583581" y="5938308"/>
            <a:ext cx="1917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Multi-dimensions</a:t>
            </a:r>
            <a:endParaRPr lang="zh-CN" altLang="en-US" dirty="0"/>
          </a:p>
        </p:txBody>
      </p:sp>
      <p:sp>
        <p:nvSpPr>
          <p:cNvPr id="41" name="箭头: 下 40">
            <a:extLst>
              <a:ext uri="{FF2B5EF4-FFF2-40B4-BE49-F238E27FC236}">
                <a16:creationId xmlns:a16="http://schemas.microsoft.com/office/drawing/2014/main" id="{CD6F6D40-1080-4E3F-9B83-3EF42B1F0323}"/>
              </a:ext>
            </a:extLst>
          </p:cNvPr>
          <p:cNvSpPr/>
          <p:nvPr/>
        </p:nvSpPr>
        <p:spPr>
          <a:xfrm>
            <a:off x="1318189" y="4773566"/>
            <a:ext cx="298579" cy="51556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1DF634E-4A1E-4799-8CB8-D709F338CDAE}"/>
              </a:ext>
            </a:extLst>
          </p:cNvPr>
          <p:cNvSpPr/>
          <p:nvPr/>
        </p:nvSpPr>
        <p:spPr>
          <a:xfrm>
            <a:off x="5612182" y="567590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Multi-dimensional information helps to improve the resolution of collided signals</a:t>
            </a:r>
          </a:p>
        </p:txBody>
      </p:sp>
      <p:sp>
        <p:nvSpPr>
          <p:cNvPr id="4" name="右箭头 3"/>
          <p:cNvSpPr/>
          <p:nvPr/>
        </p:nvSpPr>
        <p:spPr>
          <a:xfrm>
            <a:off x="5615043" y="4148318"/>
            <a:ext cx="350507" cy="363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612182" y="5938308"/>
            <a:ext cx="350507" cy="363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0B934A-2D13-44AD-AB4E-8596D28FC45F}"/>
              </a:ext>
            </a:extLst>
          </p:cNvPr>
          <p:cNvSpPr/>
          <p:nvPr/>
        </p:nvSpPr>
        <p:spPr>
          <a:xfrm>
            <a:off x="1529220" y="2227639"/>
            <a:ext cx="5110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Four Dimensions in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Transmissions: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4BD3BCA-3DFA-4257-BCB1-301A7093A6F7}"/>
              </a:ext>
            </a:extLst>
          </p:cNvPr>
          <p:cNvSpPr/>
          <p:nvPr/>
        </p:nvSpPr>
        <p:spPr>
          <a:xfrm>
            <a:off x="6767227" y="1526858"/>
            <a:ext cx="2363122" cy="4780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</a:t>
            </a:r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3345C85-0AF8-4BA2-A831-C0C1079BFC7B}"/>
              </a:ext>
            </a:extLst>
          </p:cNvPr>
          <p:cNvSpPr/>
          <p:nvPr/>
        </p:nvSpPr>
        <p:spPr>
          <a:xfrm>
            <a:off x="6767228" y="3076314"/>
            <a:ext cx="2363122" cy="4780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81EE89B-47F1-4ED7-983D-A8C2F1942637}"/>
              </a:ext>
            </a:extLst>
          </p:cNvPr>
          <p:cNvSpPr/>
          <p:nvPr/>
        </p:nvSpPr>
        <p:spPr>
          <a:xfrm>
            <a:off x="6767227" y="2072854"/>
            <a:ext cx="2363122" cy="4780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Spreading Factor</a:t>
            </a:r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C08AD48-C3A0-4940-8B7B-B58036B23099}"/>
              </a:ext>
            </a:extLst>
          </p:cNvPr>
          <p:cNvSpPr/>
          <p:nvPr/>
        </p:nvSpPr>
        <p:spPr>
          <a:xfrm>
            <a:off x="6767228" y="2561633"/>
            <a:ext cx="2363122" cy="4780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9459C2-6B43-4AD5-88A5-BE693B2BF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9742-A4F9-44F0-B7A8-FEE78B7B825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D35E872-24A9-449E-A199-BEA1F27B6D01}"/>
              </a:ext>
            </a:extLst>
          </p:cNvPr>
          <p:cNvSpPr/>
          <p:nvPr/>
        </p:nvSpPr>
        <p:spPr>
          <a:xfrm>
            <a:off x="4385995" y="3831080"/>
            <a:ext cx="173388" cy="1810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0635728-2E98-4780-A097-50D47F3CEAB5}"/>
              </a:ext>
            </a:extLst>
          </p:cNvPr>
          <p:cNvCxnSpPr>
            <a:cxnSpLocks/>
          </p:cNvCxnSpPr>
          <p:nvPr/>
        </p:nvCxnSpPr>
        <p:spPr>
          <a:xfrm flipV="1">
            <a:off x="4418651" y="6333918"/>
            <a:ext cx="0" cy="293984"/>
          </a:xfrm>
          <a:prstGeom prst="line">
            <a:avLst/>
          </a:prstGeom>
          <a:ln w="127000"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73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24817</TotalTime>
  <Words>898</Words>
  <Application>Microsoft Office PowerPoint</Application>
  <PresentationFormat>宽屏</PresentationFormat>
  <Paragraphs>287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 Unicode MS</vt:lpstr>
      <vt:lpstr>等线</vt:lpstr>
      <vt:lpstr>等线 Light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SCLoRa: Data-Driven Real-Time Charging Scheduling for Large-Scale Electric Bus Fleets</dc:title>
  <dc:creator>胡 斌</dc:creator>
  <cp:lastModifiedBy>Hao</cp:lastModifiedBy>
  <cp:revision>273</cp:revision>
  <dcterms:created xsi:type="dcterms:W3CDTF">2020-09-13T11:43:17Z</dcterms:created>
  <dcterms:modified xsi:type="dcterms:W3CDTF">2020-11-14T08:51:25Z</dcterms:modified>
</cp:coreProperties>
</file>